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66" r:id="rId5"/>
    <p:sldId id="292" r:id="rId6"/>
    <p:sldId id="259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274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26E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274" autoAdjust="0"/>
  </p:normalViewPr>
  <p:slideViewPr>
    <p:cSldViewPr snapToGrid="0" showGuides="1">
      <p:cViewPr varScale="1">
        <p:scale>
          <a:sx n="72" d="100"/>
          <a:sy n="72" d="100"/>
        </p:scale>
        <p:origin x="660" y="6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19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9E02AD-574F-46B1-91CF-758ECD9272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CDBB3E-0962-4543-8203-0E0084580C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2A5B2-8064-4382-9E31-9E46E0F5B2C3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61A4A7-FC01-4444-9707-74E93BD634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D65D7-8813-49CE-A8BE-42984C5CBD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2FEE5-93F6-4794-9247-D82E88608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400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6259" y="5096662"/>
            <a:ext cx="4367531" cy="949829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  <a:br>
              <a:rPr lang="en-US" dirty="0"/>
            </a:br>
            <a:r>
              <a:rPr lang="en-US" dirty="0"/>
              <a:t>20XX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86259" y="3425363"/>
            <a:ext cx="3629300" cy="949829"/>
          </a:xfrm>
        </p:spPr>
        <p:txBody>
          <a:bodyPr>
            <a:normAutofit/>
          </a:bodyPr>
          <a:lstStyle>
            <a:lvl1pPr marL="0" indent="0">
              <a:buNone/>
              <a:defRPr sz="2800" b="1" i="0"/>
            </a:lvl1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Tagline</a:t>
            </a:r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7046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5A97CE06-9ECC-4438-8B22-B58B27F2B5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A9957602-C843-44E0-A93F-66AF5A6A0F0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92975F-6F5D-4157-A751-54BACCCF1800}"/>
              </a:ext>
            </a:extLst>
          </p:cNvPr>
          <p:cNvSpPr/>
          <p:nvPr/>
        </p:nvSpPr>
        <p:spPr>
          <a:xfrm>
            <a:off x="5492146" y="-12675"/>
            <a:ext cx="545708" cy="3819957"/>
          </a:xfrm>
          <a:custGeom>
            <a:avLst/>
            <a:gdLst>
              <a:gd name="connsiteX0" fmla="*/ 12675 w 545708"/>
              <a:gd name="connsiteY0" fmla="*/ 12675 h 3819957"/>
              <a:gd name="connsiteX1" fmla="*/ 12675 w 545708"/>
              <a:gd name="connsiteY1" fmla="*/ 3550894 h 3819957"/>
              <a:gd name="connsiteX2" fmla="*/ 271569 w 545708"/>
              <a:gd name="connsiteY2" fmla="*/ 3814865 h 3819957"/>
              <a:gd name="connsiteX3" fmla="*/ 281722 w 545708"/>
              <a:gd name="connsiteY3" fmla="*/ 3814865 h 3819957"/>
              <a:gd name="connsiteX4" fmla="*/ 540616 w 545708"/>
              <a:gd name="connsiteY4" fmla="*/ 3550894 h 3819957"/>
              <a:gd name="connsiteX5" fmla="*/ 540616 w 545708"/>
              <a:gd name="connsiteY5" fmla="*/ 12675 h 3819957"/>
              <a:gd name="connsiteX6" fmla="*/ 12675 w 545708"/>
              <a:gd name="connsiteY6" fmla="*/ 12675 h 38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Graphic 22">
            <a:extLst>
              <a:ext uri="{FF2B5EF4-FFF2-40B4-BE49-F238E27FC236}">
                <a16:creationId xmlns:a16="http://schemas.microsoft.com/office/drawing/2014/main" id="{827885C7-FA6F-4513-83BC-BEAD42F63D5B}"/>
              </a:ext>
            </a:extLst>
          </p:cNvPr>
          <p:cNvSpPr/>
          <p:nvPr userDrawn="1"/>
        </p:nvSpPr>
        <p:spPr>
          <a:xfrm>
            <a:off x="6981947" y="172667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0961087-B677-45AC-8D02-FEE615D17609}"/>
              </a:ext>
            </a:extLst>
          </p:cNvPr>
          <p:cNvSpPr/>
          <p:nvPr userDrawn="1"/>
        </p:nvSpPr>
        <p:spPr>
          <a:xfrm>
            <a:off x="1069371" y="-12675"/>
            <a:ext cx="1002580" cy="2144760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2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6E0F90B-941A-45B6-85DA-E0D4E7977C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71770" y="1483675"/>
            <a:ext cx="6421408" cy="3438427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853" y="123190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82903A57-2768-42F8-A5EA-4C19B90498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46691B2-7AF3-4CAC-A285-36444A9101D9}"/>
              </a:ext>
            </a:extLst>
          </p:cNvPr>
          <p:cNvSpPr/>
          <p:nvPr userDrawn="1"/>
        </p:nvSpPr>
        <p:spPr>
          <a:xfrm>
            <a:off x="12193179" y="4156602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E8ACF66-A148-4D4F-A35C-837CDC6B154D}"/>
              </a:ext>
            </a:extLst>
          </p:cNvPr>
          <p:cNvSpPr/>
          <p:nvPr userDrawn="1"/>
        </p:nvSpPr>
        <p:spPr>
          <a:xfrm>
            <a:off x="12193179" y="4682093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5F10B1F7-5633-4C8B-A868-72D9C782CBA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811115" y="2374900"/>
            <a:ext cx="4565650" cy="701675"/>
          </a:xfrm>
        </p:spPr>
        <p:txBody>
          <a:bodyPr>
            <a:noAutofit/>
          </a:bodyPr>
          <a:lstStyle>
            <a:lvl1pPr marL="0" indent="0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CBA9BCD0-48BA-4D5B-8871-61204EACE422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8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3286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55960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F4C9083C-573A-4951-8064-8A2074E45857}"/>
              </a:ext>
            </a:extLst>
          </p:cNvPr>
          <p:cNvGrpSpPr/>
          <p:nvPr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24D028E-B0C2-46BA-B6A7-734B26FEA98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FD2C3DF-070C-48BB-8EC1-3FE31FCD20DC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503CC8C-61AD-4DAB-B26E-509EA44669D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BB58BBD-BF4B-44A6-A2C8-AF1BE81D516E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02EAB3F-89ED-4532-AC15-8D6D0DE40EEB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14D3737-C4D1-46DE-A197-29A638CA1F3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68273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6BE8D45D-1E08-4F59-96CC-EA53D7CA6AB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8E968353-82DA-42A2-88B6-AEFCF124AF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2753" y="1474969"/>
            <a:ext cx="439525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CHART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6385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30%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6386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9080FED-3BFC-4CCC-8B5A-A2942CA5CF3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26410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7EC8229-D712-4FD1-990B-9212FC211A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26411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27341020-DCB7-4CC5-BE55-AAAF421822E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065899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25%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B1896019-AE20-47E2-AA66-ED9D16B2DA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5900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212C49D2-92E0-4567-8BD4-9B8FC05367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065924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6B5DA211-72E1-4B00-AA61-980CE5A345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5925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7CF7C63-619A-46EE-AF36-FCA26441A06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0005413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20%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92E0EA61-C10D-4760-B03F-F27BCF1FC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05414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1A3A14FA-D9E9-4000-B30C-14CADBFE48F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05438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5%</a:t>
            </a:r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0FBCB607-92E0-4206-871B-10CAEB3377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5439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8CD548A-F4DA-41C7-BC55-620C696D5A6A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D0A213E0-4DC9-4F6A-98B8-21DE9AE2D9B0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4312820-32BB-4DFC-B775-2031DE03F33E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9B4581F-B122-40B8-BE37-64894A713B38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7CF8C75-A610-43BA-923F-335A6051357D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6793F9B-5B71-414E-9CB2-2B76F8308871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807DE94-0E8D-4E1B-A7D2-E0F91AF2E54C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BC592BA-C191-49B5-8F41-8E14CFFDAC4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0">
            <a:extLst>
              <a:ext uri="{FF2B5EF4-FFF2-40B4-BE49-F238E27FC236}">
                <a16:creationId xmlns:a16="http://schemas.microsoft.com/office/drawing/2014/main" id="{33AA43FA-C2DC-406C-BFE6-A2A804112236}"/>
              </a:ext>
            </a:extLst>
          </p:cNvPr>
          <p:cNvSpPr/>
          <p:nvPr/>
        </p:nvSpPr>
        <p:spPr>
          <a:xfrm>
            <a:off x="5731819" y="2267879"/>
            <a:ext cx="3016875" cy="165305"/>
          </a:xfrm>
          <a:custGeom>
            <a:avLst/>
            <a:gdLst>
              <a:gd name="connsiteX0" fmla="*/ 2957222 w 3016875"/>
              <a:gd name="connsiteY0" fmla="*/ 159503 h 165304"/>
              <a:gd name="connsiteX1" fmla="*/ 71329 w 3016875"/>
              <a:gd name="connsiteY1" fmla="*/ 159503 h 165304"/>
              <a:gd name="connsiteX2" fmla="*/ 9059 w 3016875"/>
              <a:gd name="connsiteY2" fmla="*/ 84480 h 165304"/>
              <a:gd name="connsiteX3" fmla="*/ 9059 w 3016875"/>
              <a:gd name="connsiteY3" fmla="*/ 84480 h 165304"/>
              <a:gd name="connsiteX4" fmla="*/ 71329 w 3016875"/>
              <a:gd name="connsiteY4" fmla="*/ 10729 h 165304"/>
              <a:gd name="connsiteX5" fmla="*/ 2956149 w 3016875"/>
              <a:gd name="connsiteY5" fmla="*/ 10729 h 165304"/>
              <a:gd name="connsiteX6" fmla="*/ 3018419 w 3016875"/>
              <a:gd name="connsiteY6" fmla="*/ 84480 h 165304"/>
              <a:gd name="connsiteX7" fmla="*/ 3018419 w 3016875"/>
              <a:gd name="connsiteY7" fmla="*/ 84480 h 165304"/>
              <a:gd name="connsiteX8" fmla="*/ 2957222 w 3016875"/>
              <a:gd name="connsiteY8" fmla="*/ 159503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6875" h="165304">
                <a:moveTo>
                  <a:pt x="2957222" y="159503"/>
                </a:moveTo>
                <a:lnTo>
                  <a:pt x="71329" y="159503"/>
                </a:lnTo>
                <a:cubicBezTo>
                  <a:pt x="36973" y="159503"/>
                  <a:pt x="9059" y="125171"/>
                  <a:pt x="9059" y="84480"/>
                </a:cubicBezTo>
                <a:lnTo>
                  <a:pt x="9059" y="84480"/>
                </a:lnTo>
                <a:cubicBezTo>
                  <a:pt x="9059" y="43790"/>
                  <a:pt x="36973" y="10729"/>
                  <a:pt x="71329" y="10729"/>
                </a:cubicBezTo>
                <a:lnTo>
                  <a:pt x="2956149" y="10729"/>
                </a:lnTo>
                <a:cubicBezTo>
                  <a:pt x="2990505" y="10729"/>
                  <a:pt x="3018419" y="43790"/>
                  <a:pt x="3018419" y="84480"/>
                </a:cubicBezTo>
                <a:lnTo>
                  <a:pt x="3018419" y="84480"/>
                </a:lnTo>
                <a:cubicBezTo>
                  <a:pt x="3019492" y="125171"/>
                  <a:pt x="2991578" y="159503"/>
                  <a:pt x="2957222" y="159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7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9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id="{F21AF1E2-466C-487E-86AF-CA6FFFCA272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Graphic 12">
            <a:extLst>
              <a:ext uri="{FF2B5EF4-FFF2-40B4-BE49-F238E27FC236}">
                <a16:creationId xmlns:a16="http://schemas.microsoft.com/office/drawing/2014/main" id="{531F1BC1-79BD-45BA-B27E-7A2C62A65EC9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744" y="2134675"/>
            <a:ext cx="340330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TABLE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9405" y="3252275"/>
            <a:ext cx="3396171" cy="1846732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id="{3AF64257-E00C-4FE5-925B-A78911D1D2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24400" y="1493214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  <p:grpSp>
        <p:nvGrpSpPr>
          <p:cNvPr id="45" name="Graphic 39">
            <a:extLst>
              <a:ext uri="{FF2B5EF4-FFF2-40B4-BE49-F238E27FC236}">
                <a16:creationId xmlns:a16="http://schemas.microsoft.com/office/drawing/2014/main" id="{2B29CFAD-7DFA-43C8-BC78-F666303C4A65}"/>
              </a:ext>
            </a:extLst>
          </p:cNvPr>
          <p:cNvGrpSpPr/>
          <p:nvPr userDrawn="1"/>
        </p:nvGrpSpPr>
        <p:grpSpPr>
          <a:xfrm flipH="1">
            <a:off x="-3477" y="0"/>
            <a:ext cx="2188800" cy="1933794"/>
            <a:chOff x="10003200" y="0"/>
            <a:chExt cx="2188800" cy="193379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709766F-07C2-47E0-94AE-482595B63D17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9F02ED7-2803-4FC7-8D17-DB9AF81B2257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715C276-3245-4E87-976F-10DC35AF0E89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4F9402-D548-4465-B31D-5C89E49D8F2D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C16800-96DF-4B5C-B15B-EB27E1475EB3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E9DBF7F-0A02-4C85-A28D-3C88C66B3486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4">
            <a:extLst>
              <a:ext uri="{FF2B5EF4-FFF2-40B4-BE49-F238E27FC236}">
                <a16:creationId xmlns:a16="http://schemas.microsoft.com/office/drawing/2014/main" id="{A1820133-6B1B-4297-8A79-2E89B2C7199B}"/>
              </a:ext>
            </a:extLst>
          </p:cNvPr>
          <p:cNvSpPr/>
          <p:nvPr/>
        </p:nvSpPr>
        <p:spPr>
          <a:xfrm>
            <a:off x="895660" y="2912161"/>
            <a:ext cx="2781900" cy="165305"/>
          </a:xfrm>
          <a:custGeom>
            <a:avLst/>
            <a:gdLst>
              <a:gd name="connsiteX0" fmla="*/ 2726257 w 2781900"/>
              <a:gd name="connsiteY0" fmla="*/ 158686 h 165304"/>
              <a:gd name="connsiteX1" fmla="*/ 65137 w 2781900"/>
              <a:gd name="connsiteY1" fmla="*/ 158686 h 165304"/>
              <a:gd name="connsiteX2" fmla="*/ 7717 w 2781900"/>
              <a:gd name="connsiteY2" fmla="*/ 83663 h 165304"/>
              <a:gd name="connsiteX3" fmla="*/ 7717 w 2781900"/>
              <a:gd name="connsiteY3" fmla="*/ 83663 h 165304"/>
              <a:gd name="connsiteX4" fmla="*/ 65137 w 2781900"/>
              <a:gd name="connsiteY4" fmla="*/ 9911 h 165304"/>
              <a:gd name="connsiteX5" fmla="*/ 2725267 w 2781900"/>
              <a:gd name="connsiteY5" fmla="*/ 9911 h 165304"/>
              <a:gd name="connsiteX6" fmla="*/ 2782687 w 2781900"/>
              <a:gd name="connsiteY6" fmla="*/ 83663 h 165304"/>
              <a:gd name="connsiteX7" fmla="*/ 2782687 w 2781900"/>
              <a:gd name="connsiteY7" fmla="*/ 83663 h 165304"/>
              <a:gd name="connsiteX8" fmla="*/ 2726257 w 2781900"/>
              <a:gd name="connsiteY8" fmla="*/ 158686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1900" h="165304">
                <a:moveTo>
                  <a:pt x="2726257" y="158686"/>
                </a:moveTo>
                <a:lnTo>
                  <a:pt x="65137" y="158686"/>
                </a:lnTo>
                <a:cubicBezTo>
                  <a:pt x="33457" y="158686"/>
                  <a:pt x="7717" y="124353"/>
                  <a:pt x="7717" y="83663"/>
                </a:cubicBezTo>
                <a:lnTo>
                  <a:pt x="7717" y="83663"/>
                </a:lnTo>
                <a:cubicBezTo>
                  <a:pt x="7717" y="42972"/>
                  <a:pt x="33457" y="9911"/>
                  <a:pt x="65137" y="9911"/>
                </a:cubicBezTo>
                <a:lnTo>
                  <a:pt x="2725267" y="9911"/>
                </a:lnTo>
                <a:cubicBezTo>
                  <a:pt x="2756947" y="9911"/>
                  <a:pt x="2782687" y="42972"/>
                  <a:pt x="2782687" y="83663"/>
                </a:cubicBezTo>
                <a:lnTo>
                  <a:pt x="2782687" y="83663"/>
                </a:lnTo>
                <a:cubicBezTo>
                  <a:pt x="2783677" y="124353"/>
                  <a:pt x="2757937" y="158686"/>
                  <a:pt x="2726257" y="1586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899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22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3767FEE9-DC75-4465-BA6B-06E00CF6A2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066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A0902BC-58E0-4395-9D80-6CF5CA0FAAB0}"/>
              </a:ext>
            </a:extLst>
          </p:cNvPr>
          <p:cNvSpPr/>
          <p:nvPr/>
        </p:nvSpPr>
        <p:spPr>
          <a:xfrm>
            <a:off x="7345849" y="-12701"/>
            <a:ext cx="4851878" cy="2298926"/>
          </a:xfrm>
          <a:custGeom>
            <a:avLst/>
            <a:gdLst>
              <a:gd name="connsiteX0" fmla="*/ 4844811 w 4851877"/>
              <a:gd name="connsiteY0" fmla="*/ 12701 h 2298926"/>
              <a:gd name="connsiteX1" fmla="*/ 2851985 w 4851877"/>
              <a:gd name="connsiteY1" fmla="*/ 12701 h 2298926"/>
              <a:gd name="connsiteX2" fmla="*/ 371430 w 4851877"/>
              <a:gd name="connsiteY2" fmla="*/ 1235832 h 2298926"/>
              <a:gd name="connsiteX3" fmla="*/ 72951 w 4851877"/>
              <a:gd name="connsiteY3" fmla="*/ 1977585 h 2298926"/>
              <a:gd name="connsiteX4" fmla="*/ 81842 w 4851877"/>
              <a:gd name="connsiteY4" fmla="*/ 1995367 h 2298926"/>
              <a:gd name="connsiteX5" fmla="*/ 851538 w 4851877"/>
              <a:gd name="connsiteY5" fmla="*/ 2210018 h 2298926"/>
              <a:gd name="connsiteX6" fmla="*/ 4844811 w 4851877"/>
              <a:gd name="connsiteY6" fmla="*/ 240054 h 2298926"/>
              <a:gd name="connsiteX7" fmla="*/ 4844811 w 4851877"/>
              <a:gd name="connsiteY7" fmla="*/ 12701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98926">
                <a:moveTo>
                  <a:pt x="4844811" y="12701"/>
                </a:moveTo>
                <a:lnTo>
                  <a:pt x="2851985" y="12701"/>
                </a:lnTo>
                <a:lnTo>
                  <a:pt x="371430" y="1235832"/>
                </a:lnTo>
                <a:cubicBezTo>
                  <a:pt x="371430" y="1235832"/>
                  <a:pt x="-163292" y="1500018"/>
                  <a:pt x="72951" y="1977585"/>
                </a:cubicBezTo>
                <a:lnTo>
                  <a:pt x="81842" y="1995367"/>
                </a:lnTo>
                <a:cubicBezTo>
                  <a:pt x="81842" y="1995367"/>
                  <a:pt x="316815" y="2472934"/>
                  <a:pt x="851538" y="2210018"/>
                </a:cubicBezTo>
                <a:lnTo>
                  <a:pt x="4844811" y="240054"/>
                </a:lnTo>
                <a:lnTo>
                  <a:pt x="484481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DCE3DA5-C000-4DAD-8FCD-9A285AB48C83}"/>
              </a:ext>
            </a:extLst>
          </p:cNvPr>
          <p:cNvSpPr/>
          <p:nvPr/>
        </p:nvSpPr>
        <p:spPr>
          <a:xfrm>
            <a:off x="9782306" y="458515"/>
            <a:ext cx="2413238" cy="2578354"/>
          </a:xfrm>
          <a:custGeom>
            <a:avLst/>
            <a:gdLst>
              <a:gd name="connsiteX0" fmla="*/ 2408354 w 2413237"/>
              <a:gd name="connsiteY0" fmla="*/ 12701 h 2578353"/>
              <a:gd name="connsiteX1" fmla="*/ 487924 w 2413237"/>
              <a:gd name="connsiteY1" fmla="*/ 960215 h 2578353"/>
              <a:gd name="connsiteX2" fmla="*/ 113238 w 2413237"/>
              <a:gd name="connsiteY2" fmla="*/ 2062683 h 2578353"/>
              <a:gd name="connsiteX3" fmla="*/ 127209 w 2413237"/>
              <a:gd name="connsiteY3" fmla="*/ 2090626 h 2578353"/>
              <a:gd name="connsiteX4" fmla="*/ 1229678 w 2413237"/>
              <a:gd name="connsiteY4" fmla="*/ 2465313 h 2578353"/>
              <a:gd name="connsiteX5" fmla="*/ 2408354 w 2413237"/>
              <a:gd name="connsiteY5" fmla="*/ 1883595 h 2578353"/>
              <a:gd name="connsiteX6" fmla="*/ 2408354 w 2413237"/>
              <a:gd name="connsiteY6" fmla="*/ 12701 h 257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3">
                <a:moveTo>
                  <a:pt x="2408354" y="12701"/>
                </a:moveTo>
                <a:lnTo>
                  <a:pt x="487924" y="960215"/>
                </a:lnTo>
                <a:cubicBezTo>
                  <a:pt x="487924" y="960215"/>
                  <a:pt x="-250018" y="1324740"/>
                  <a:pt x="113238" y="2062683"/>
                </a:cubicBezTo>
                <a:lnTo>
                  <a:pt x="127209" y="2090626"/>
                </a:lnTo>
                <a:cubicBezTo>
                  <a:pt x="127209" y="2090626"/>
                  <a:pt x="491735" y="2828568"/>
                  <a:pt x="1229678" y="2465313"/>
                </a:cubicBezTo>
                <a:lnTo>
                  <a:pt x="2408354" y="1883595"/>
                </a:lnTo>
                <a:lnTo>
                  <a:pt x="240835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AE88C29-9AC8-4A6D-9141-98B2210C7466}"/>
              </a:ext>
            </a:extLst>
          </p:cNvPr>
          <p:cNvSpPr/>
          <p:nvPr/>
        </p:nvSpPr>
        <p:spPr>
          <a:xfrm>
            <a:off x="-12701" y="2355829"/>
            <a:ext cx="2857781" cy="2298926"/>
          </a:xfrm>
          <a:custGeom>
            <a:avLst/>
            <a:gdLst>
              <a:gd name="connsiteX0" fmla="*/ 2782844 w 2857781"/>
              <a:gd name="connsiteY0" fmla="*/ 306353 h 2298926"/>
              <a:gd name="connsiteX1" fmla="*/ 2013148 w 2857781"/>
              <a:gd name="connsiteY1" fmla="*/ 91702 h 2298926"/>
              <a:gd name="connsiteX2" fmla="*/ 12701 w 2857781"/>
              <a:gd name="connsiteY2" fmla="*/ 1078589 h 2298926"/>
              <a:gd name="connsiteX3" fmla="*/ 12701 w 2857781"/>
              <a:gd name="connsiteY3" fmla="*/ 2289019 h 2298926"/>
              <a:gd name="connsiteX4" fmla="*/ 2491985 w 2857781"/>
              <a:gd name="connsiteY4" fmla="*/ 1065888 h 2298926"/>
              <a:gd name="connsiteX5" fmla="*/ 2790465 w 2857781"/>
              <a:gd name="connsiteY5" fmla="*/ 324135 h 2298926"/>
              <a:gd name="connsiteX6" fmla="*/ 2782844 w 2857781"/>
              <a:gd name="connsiteY6" fmla="*/ 306353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81" h="2298926">
                <a:moveTo>
                  <a:pt x="2782844" y="306353"/>
                </a:moveTo>
                <a:cubicBezTo>
                  <a:pt x="2782844" y="306353"/>
                  <a:pt x="2547871" y="-171214"/>
                  <a:pt x="2013148" y="91702"/>
                </a:cubicBezTo>
                <a:lnTo>
                  <a:pt x="12701" y="1078589"/>
                </a:lnTo>
                <a:lnTo>
                  <a:pt x="12701" y="2289019"/>
                </a:lnTo>
                <a:lnTo>
                  <a:pt x="2491985" y="1065888"/>
                </a:lnTo>
                <a:cubicBezTo>
                  <a:pt x="2491985" y="1065888"/>
                  <a:pt x="3026708" y="801702"/>
                  <a:pt x="2790465" y="324135"/>
                </a:cubicBezTo>
                <a:lnTo>
                  <a:pt x="2782844" y="306353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F8CA5B8-0BAD-4554-87FE-E0910E6CD5C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12CBB0CF-5FCC-4507-BD7B-C02386D2A23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CB2BB-1ED9-489E-8AC7-2A8D8459E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349863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78B29DA7-7E72-4576-8F68-91B70D11C8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91E01B-B80B-4194-AC2B-41043EC59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762500" y="5155439"/>
            <a:ext cx="2667000" cy="139903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BE26926-54A6-49D3-95EA-F31F133A0E3B}"/>
              </a:ext>
            </a:extLst>
          </p:cNvPr>
          <p:cNvSpPr/>
          <p:nvPr/>
        </p:nvSpPr>
        <p:spPr>
          <a:xfrm>
            <a:off x="8826099" y="2044901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3AFCA09-1411-4603-AEED-DBD79C4BE2CA}"/>
              </a:ext>
            </a:extLst>
          </p:cNvPr>
          <p:cNvSpPr/>
          <p:nvPr/>
        </p:nvSpPr>
        <p:spPr>
          <a:xfrm>
            <a:off x="8810222" y="2029025"/>
            <a:ext cx="774776" cy="774776"/>
          </a:xfrm>
          <a:custGeom>
            <a:avLst/>
            <a:gdLst>
              <a:gd name="connsiteX0" fmla="*/ 388023 w 774776"/>
              <a:gd name="connsiteY0" fmla="*/ 766521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0 w 774776"/>
              <a:gd name="connsiteY3" fmla="*/ 388023 h 774776"/>
              <a:gd name="connsiteX4" fmla="*/ 388023 w 774776"/>
              <a:gd name="connsiteY4" fmla="*/ 766521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6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E4E0103-B430-4F31-B26F-21E197A41135}"/>
              </a:ext>
            </a:extLst>
          </p:cNvPr>
          <p:cNvSpPr/>
          <p:nvPr/>
        </p:nvSpPr>
        <p:spPr>
          <a:xfrm>
            <a:off x="7329938" y="-9526"/>
            <a:ext cx="4864579" cy="2311628"/>
          </a:xfrm>
          <a:custGeom>
            <a:avLst/>
            <a:gdLst>
              <a:gd name="connsiteX0" fmla="*/ 2911080 w 4864578"/>
              <a:gd name="connsiteY0" fmla="*/ 9526 h 2311627"/>
              <a:gd name="connsiteX1" fmla="*/ 2824712 w 4864578"/>
              <a:gd name="connsiteY1" fmla="*/ 9526 h 2311627"/>
              <a:gd name="connsiteX2" fmla="*/ 378451 w 4864578"/>
              <a:gd name="connsiteY2" fmla="*/ 1216145 h 2311627"/>
              <a:gd name="connsiteX3" fmla="*/ 134587 w 4864578"/>
              <a:gd name="connsiteY3" fmla="*/ 1413014 h 2311627"/>
              <a:gd name="connsiteX4" fmla="*/ 71081 w 4864578"/>
              <a:gd name="connsiteY4" fmla="*/ 1983300 h 2311627"/>
              <a:gd name="connsiteX5" fmla="*/ 79972 w 4864578"/>
              <a:gd name="connsiteY5" fmla="*/ 2001082 h 2311627"/>
              <a:gd name="connsiteX6" fmla="*/ 270491 w 4864578"/>
              <a:gd name="connsiteY6" fmla="*/ 2214463 h 2311627"/>
              <a:gd name="connsiteX7" fmla="*/ 561349 w 4864578"/>
              <a:gd name="connsiteY7" fmla="*/ 2304642 h 2311627"/>
              <a:gd name="connsiteX8" fmla="*/ 875070 w 4864578"/>
              <a:gd name="connsiteY8" fmla="*/ 2223354 h 2311627"/>
              <a:gd name="connsiteX9" fmla="*/ 4860722 w 4864578"/>
              <a:gd name="connsiteY9" fmla="*/ 258470 h 2311627"/>
              <a:gd name="connsiteX10" fmla="*/ 4860722 w 4864578"/>
              <a:gd name="connsiteY10" fmla="*/ 216556 h 2311627"/>
              <a:gd name="connsiteX11" fmla="*/ 858558 w 4864578"/>
              <a:gd name="connsiteY11" fmla="*/ 2189061 h 2311627"/>
              <a:gd name="connsiteX12" fmla="*/ 293353 w 4864578"/>
              <a:gd name="connsiteY12" fmla="*/ 2182710 h 2311627"/>
              <a:gd name="connsiteX13" fmla="*/ 114265 w 4864578"/>
              <a:gd name="connsiteY13" fmla="*/ 1983300 h 2311627"/>
              <a:gd name="connsiteX14" fmla="*/ 105374 w 4864578"/>
              <a:gd name="connsiteY14" fmla="*/ 1965519 h 2311627"/>
              <a:gd name="connsiteX15" fmla="*/ 163800 w 4864578"/>
              <a:gd name="connsiteY15" fmla="*/ 1437147 h 2311627"/>
              <a:gd name="connsiteX16" fmla="*/ 396233 w 4864578"/>
              <a:gd name="connsiteY16" fmla="*/ 1249168 h 2311627"/>
              <a:gd name="connsiteX17" fmla="*/ 396233 w 4864578"/>
              <a:gd name="connsiteY17" fmla="*/ 1249168 h 2311627"/>
              <a:gd name="connsiteX18" fmla="*/ 2911080 w 4864578"/>
              <a:gd name="connsiteY18" fmla="*/ 9526 h 231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396233" y="1249168"/>
                </a:ln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5525C01-736F-4E07-B20A-72ABE0F38C9F}"/>
              </a:ext>
            </a:extLst>
          </p:cNvPr>
          <p:cNvSpPr/>
          <p:nvPr/>
        </p:nvSpPr>
        <p:spPr>
          <a:xfrm>
            <a:off x="9766949" y="442639"/>
            <a:ext cx="2425939" cy="2603756"/>
          </a:xfrm>
          <a:custGeom>
            <a:avLst/>
            <a:gdLst>
              <a:gd name="connsiteX0" fmla="*/ 2423711 w 2425938"/>
              <a:gd name="connsiteY0" fmla="*/ 1877880 h 2603756"/>
              <a:gd name="connsiteX1" fmla="*/ 1236144 w 2425938"/>
              <a:gd name="connsiteY1" fmla="*/ 2463408 h 2603756"/>
              <a:gd name="connsiteX2" fmla="*/ 429615 w 2425938"/>
              <a:gd name="connsiteY2" fmla="*/ 2415143 h 2603756"/>
              <a:gd name="connsiteX3" fmla="*/ 160348 w 2425938"/>
              <a:gd name="connsiteY3" fmla="*/ 2097612 h 2603756"/>
              <a:gd name="connsiteX4" fmla="*/ 146377 w 2425938"/>
              <a:gd name="connsiteY4" fmla="*/ 2069669 h 2603756"/>
              <a:gd name="connsiteX5" fmla="*/ 194642 w 2425938"/>
              <a:gd name="connsiteY5" fmla="*/ 1263139 h 2603756"/>
              <a:gd name="connsiteX6" fmla="*/ 512173 w 2425938"/>
              <a:gd name="connsiteY6" fmla="*/ 993873 h 2603756"/>
              <a:gd name="connsiteX7" fmla="*/ 2423711 w 2425938"/>
              <a:gd name="connsiteY7" fmla="*/ 51440 h 2603756"/>
              <a:gd name="connsiteX8" fmla="*/ 2423711 w 2425938"/>
              <a:gd name="connsiteY8" fmla="*/ 9526 h 2603756"/>
              <a:gd name="connsiteX9" fmla="*/ 494391 w 2425938"/>
              <a:gd name="connsiteY9" fmla="*/ 960850 h 2603756"/>
              <a:gd name="connsiteX10" fmla="*/ 164159 w 2425938"/>
              <a:gd name="connsiteY10" fmla="*/ 1240277 h 2603756"/>
              <a:gd name="connsiteX11" fmla="*/ 112083 w 2425938"/>
              <a:gd name="connsiteY11" fmla="*/ 2088721 h 2603756"/>
              <a:gd name="connsiteX12" fmla="*/ 126055 w 2425938"/>
              <a:gd name="connsiteY12" fmla="*/ 2116664 h 2603756"/>
              <a:gd name="connsiteX13" fmla="*/ 405483 w 2425938"/>
              <a:gd name="connsiteY13" fmla="*/ 2446896 h 2603756"/>
              <a:gd name="connsiteX14" fmla="*/ 851296 w 2425938"/>
              <a:gd name="connsiteY14" fmla="*/ 2601851 h 2603756"/>
              <a:gd name="connsiteX15" fmla="*/ 1252656 w 2425938"/>
              <a:gd name="connsiteY15" fmla="*/ 2498971 h 2603756"/>
              <a:gd name="connsiteX16" fmla="*/ 2422441 w 2425938"/>
              <a:gd name="connsiteY16" fmla="*/ 1922334 h 2603756"/>
              <a:gd name="connsiteX17" fmla="*/ 2422441 w 2425938"/>
              <a:gd name="connsiteY17" fmla="*/ 1877880 h 260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9472789-B79C-464F-9D88-E51F8B5062D3}"/>
              </a:ext>
            </a:extLst>
          </p:cNvPr>
          <p:cNvSpPr/>
          <p:nvPr userDrawn="1"/>
        </p:nvSpPr>
        <p:spPr>
          <a:xfrm>
            <a:off x="-9526" y="2340318"/>
            <a:ext cx="2870483" cy="2540250"/>
          </a:xfrm>
          <a:custGeom>
            <a:avLst/>
            <a:gdLst>
              <a:gd name="connsiteX0" fmla="*/ 2481189 w 2870482"/>
              <a:gd name="connsiteY0" fmla="*/ 1064887 h 2540250"/>
              <a:gd name="connsiteX1" fmla="*/ 1678470 w 2870482"/>
              <a:gd name="connsiteY1" fmla="*/ 1461166 h 2540250"/>
              <a:gd name="connsiteX2" fmla="*/ 1406664 w 2870482"/>
              <a:gd name="connsiteY2" fmla="*/ 1448465 h 2540250"/>
              <a:gd name="connsiteX3" fmla="*/ 9526 w 2870482"/>
              <a:gd name="connsiteY3" fmla="*/ 2136873 h 2540250"/>
              <a:gd name="connsiteX4" fmla="*/ 9526 w 2870482"/>
              <a:gd name="connsiteY4" fmla="*/ 2531882 h 2540250"/>
              <a:gd name="connsiteX5" fmla="*/ 1564159 w 2870482"/>
              <a:gd name="connsiteY5" fmla="*/ 1765996 h 2540250"/>
              <a:gd name="connsiteX6" fmla="*/ 1708953 w 2870482"/>
              <a:gd name="connsiteY6" fmla="*/ 1500540 h 2540250"/>
              <a:gd name="connsiteX7" fmla="*/ 1706413 w 2870482"/>
              <a:gd name="connsiteY7" fmla="*/ 1494189 h 2540250"/>
              <a:gd name="connsiteX8" fmla="*/ 1703873 w 2870482"/>
              <a:gd name="connsiteY8" fmla="*/ 1490379 h 2540250"/>
              <a:gd name="connsiteX9" fmla="*/ 2498971 w 2870482"/>
              <a:gd name="connsiteY9" fmla="*/ 1097910 h 2540250"/>
              <a:gd name="connsiteX10" fmla="*/ 2806341 w 2870482"/>
              <a:gd name="connsiteY10" fmla="*/ 330755 h 2540250"/>
              <a:gd name="connsiteX11" fmla="*/ 2797450 w 2870482"/>
              <a:gd name="connsiteY11" fmla="*/ 312973 h 2540250"/>
              <a:gd name="connsiteX12" fmla="*/ 2002352 w 2870482"/>
              <a:gd name="connsiteY12" fmla="*/ 90701 h 2540250"/>
              <a:gd name="connsiteX13" fmla="*/ 9526 w 2870482"/>
              <a:gd name="connsiteY13" fmla="*/ 1073778 h 2540250"/>
              <a:gd name="connsiteX14" fmla="*/ 9526 w 2870482"/>
              <a:gd name="connsiteY14" fmla="*/ 1115692 h 2540250"/>
              <a:gd name="connsiteX15" fmla="*/ 2017594 w 2870482"/>
              <a:gd name="connsiteY15" fmla="*/ 124994 h 2540250"/>
              <a:gd name="connsiteX16" fmla="*/ 2582799 w 2870482"/>
              <a:gd name="connsiteY16" fmla="*/ 131345 h 2540250"/>
              <a:gd name="connsiteX17" fmla="*/ 2761887 w 2870482"/>
              <a:gd name="connsiteY17" fmla="*/ 330755 h 2540250"/>
              <a:gd name="connsiteX18" fmla="*/ 2770778 w 2870482"/>
              <a:gd name="connsiteY18" fmla="*/ 348536 h 2540250"/>
              <a:gd name="connsiteX19" fmla="*/ 2712352 w 2870482"/>
              <a:gd name="connsiteY19" fmla="*/ 876908 h 2540250"/>
              <a:gd name="connsiteX20" fmla="*/ 2481189 w 2870482"/>
              <a:gd name="connsiteY20" fmla="*/ 1064887 h 254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70482" h="2540250">
                <a:moveTo>
                  <a:pt x="2481189" y="1064887"/>
                </a:moveTo>
                <a:lnTo>
                  <a:pt x="1678470" y="1461166"/>
                </a:lnTo>
                <a:cubicBezTo>
                  <a:pt x="1640366" y="1423062"/>
                  <a:pt x="1556538" y="1374797"/>
                  <a:pt x="1406664" y="1448465"/>
                </a:cubicBezTo>
                <a:lnTo>
                  <a:pt x="9526" y="2136873"/>
                </a:lnTo>
                <a:lnTo>
                  <a:pt x="9526" y="2531882"/>
                </a:lnTo>
                <a:lnTo>
                  <a:pt x="1564159" y="1765996"/>
                </a:lnTo>
                <a:cubicBezTo>
                  <a:pt x="1564159" y="1765996"/>
                  <a:pt x="1785161" y="1656765"/>
                  <a:pt x="1708953" y="1500540"/>
                </a:cubicBezTo>
                <a:lnTo>
                  <a:pt x="1706413" y="1494189"/>
                </a:lnTo>
                <a:cubicBezTo>
                  <a:pt x="1706413" y="1494189"/>
                  <a:pt x="1705143" y="1492919"/>
                  <a:pt x="1703873" y="1490379"/>
                </a:cubicBezTo>
                <a:lnTo>
                  <a:pt x="2498971" y="1097910"/>
                </a:lnTo>
                <a:cubicBezTo>
                  <a:pt x="2504051" y="1095370"/>
                  <a:pt x="3047665" y="819753"/>
                  <a:pt x="2806341" y="330755"/>
                </a:cubicBezTo>
                <a:lnTo>
                  <a:pt x="2797450" y="312973"/>
                </a:lnTo>
                <a:cubicBezTo>
                  <a:pt x="2794910" y="307892"/>
                  <a:pt x="2547236" y="-178566"/>
                  <a:pt x="2002352" y="90701"/>
                </a:cubicBezTo>
                <a:lnTo>
                  <a:pt x="9526" y="1073778"/>
                </a:lnTo>
                <a:lnTo>
                  <a:pt x="9526" y="1115692"/>
                </a:lnTo>
                <a:lnTo>
                  <a:pt x="2017594" y="124994"/>
                </a:lnTo>
                <a:cubicBezTo>
                  <a:pt x="2232245" y="19574"/>
                  <a:pt x="2421493" y="20844"/>
                  <a:pt x="2582799" y="131345"/>
                </a:cubicBezTo>
                <a:cubicBezTo>
                  <a:pt x="2703461" y="213903"/>
                  <a:pt x="2761887" y="329484"/>
                  <a:pt x="2761887" y="330755"/>
                </a:cubicBezTo>
                <a:lnTo>
                  <a:pt x="2770778" y="348536"/>
                </a:lnTo>
                <a:cubicBezTo>
                  <a:pt x="2864767" y="539055"/>
                  <a:pt x="2845715" y="716873"/>
                  <a:pt x="2712352" y="876908"/>
                </a:cubicBezTo>
                <a:cubicBezTo>
                  <a:pt x="2613282" y="998840"/>
                  <a:pt x="2482459" y="1063617"/>
                  <a:pt x="2481189" y="106488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69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>
            <a:extLst>
              <a:ext uri="{FF2B5EF4-FFF2-40B4-BE49-F238E27FC236}">
                <a16:creationId xmlns:a16="http://schemas.microsoft.com/office/drawing/2014/main" id="{DD823940-1850-4484-BDCE-3D9B898D678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Graphic 12">
            <a:extLst>
              <a:ext uri="{FF2B5EF4-FFF2-40B4-BE49-F238E27FC236}">
                <a16:creationId xmlns:a16="http://schemas.microsoft.com/office/drawing/2014/main" id="{6FFA8582-48C8-4154-ACF0-5F6412FAAE0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FBCC61A6-FEB7-4CD2-9686-FB5F1EB66A10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8EAB5B0-43C3-4F9F-98FF-253CBE6C9668}"/>
              </a:ext>
            </a:extLst>
          </p:cNvPr>
          <p:cNvSpPr/>
          <p:nvPr/>
        </p:nvSpPr>
        <p:spPr>
          <a:xfrm>
            <a:off x="8807428" y="2003790"/>
            <a:ext cx="775201" cy="774776"/>
          </a:xfrm>
          <a:custGeom>
            <a:avLst/>
            <a:gdLst>
              <a:gd name="connsiteX0" fmla="*/ 388023 w 774776"/>
              <a:gd name="connsiteY0" fmla="*/ 766520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1 w 774776"/>
              <a:gd name="connsiteY3" fmla="*/ 388023 h 774776"/>
              <a:gd name="connsiteX4" fmla="*/ 388023 w 774776"/>
              <a:gd name="connsiteY4" fmla="*/ 766520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7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30939C4-65C9-4508-8EFE-F715B9946844}"/>
              </a:ext>
            </a:extLst>
          </p:cNvPr>
          <p:cNvSpPr/>
          <p:nvPr/>
        </p:nvSpPr>
        <p:spPr>
          <a:xfrm>
            <a:off x="9762774" y="410418"/>
            <a:ext cx="2439977" cy="2616458"/>
          </a:xfrm>
          <a:custGeom>
            <a:avLst/>
            <a:gdLst>
              <a:gd name="connsiteX0" fmla="*/ 2429427 w 2438640"/>
              <a:gd name="connsiteY0" fmla="*/ 1882326 h 2616457"/>
              <a:gd name="connsiteX1" fmla="*/ 1238050 w 2438640"/>
              <a:gd name="connsiteY1" fmla="*/ 2469123 h 2616457"/>
              <a:gd name="connsiteX2" fmla="*/ 431520 w 2438640"/>
              <a:gd name="connsiteY2" fmla="*/ 2420859 h 2616457"/>
              <a:gd name="connsiteX3" fmla="*/ 162253 w 2438640"/>
              <a:gd name="connsiteY3" fmla="*/ 2103327 h 2616457"/>
              <a:gd name="connsiteX4" fmla="*/ 148282 w 2438640"/>
              <a:gd name="connsiteY4" fmla="*/ 2075385 h 2616457"/>
              <a:gd name="connsiteX5" fmla="*/ 196547 w 2438640"/>
              <a:gd name="connsiteY5" fmla="*/ 1268855 h 2616457"/>
              <a:gd name="connsiteX6" fmla="*/ 514078 w 2438640"/>
              <a:gd name="connsiteY6" fmla="*/ 999589 h 2616457"/>
              <a:gd name="connsiteX7" fmla="*/ 2430697 w 2438640"/>
              <a:gd name="connsiteY7" fmla="*/ 54615 h 2616457"/>
              <a:gd name="connsiteX8" fmla="*/ 2430697 w 2438640"/>
              <a:gd name="connsiteY8" fmla="*/ 12701 h 2616457"/>
              <a:gd name="connsiteX9" fmla="*/ 497567 w 2438640"/>
              <a:gd name="connsiteY9" fmla="*/ 965295 h 2616457"/>
              <a:gd name="connsiteX10" fmla="*/ 167334 w 2438640"/>
              <a:gd name="connsiteY10" fmla="*/ 1244723 h 2616457"/>
              <a:gd name="connsiteX11" fmla="*/ 115259 w 2438640"/>
              <a:gd name="connsiteY11" fmla="*/ 2093166 h 2616457"/>
              <a:gd name="connsiteX12" fmla="*/ 129231 w 2438640"/>
              <a:gd name="connsiteY12" fmla="*/ 2121109 h 2616457"/>
              <a:gd name="connsiteX13" fmla="*/ 408658 w 2438640"/>
              <a:gd name="connsiteY13" fmla="*/ 2451342 h 2616457"/>
              <a:gd name="connsiteX14" fmla="*/ 854472 w 2438640"/>
              <a:gd name="connsiteY14" fmla="*/ 2606297 h 2616457"/>
              <a:gd name="connsiteX15" fmla="*/ 1255831 w 2438640"/>
              <a:gd name="connsiteY15" fmla="*/ 2503417 h 2616457"/>
              <a:gd name="connsiteX16" fmla="*/ 2429427 w 2438640"/>
              <a:gd name="connsiteY16" fmla="*/ 1924240 h 2616457"/>
              <a:gd name="connsiteX17" fmla="*/ 2429427 w 2438640"/>
              <a:gd name="connsiteY17" fmla="*/ 1882326 h 261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F8008CE-2F0A-4568-9C4A-C347A4880513}"/>
              </a:ext>
            </a:extLst>
          </p:cNvPr>
          <p:cNvSpPr/>
          <p:nvPr userDrawn="1"/>
        </p:nvSpPr>
        <p:spPr>
          <a:xfrm>
            <a:off x="7327556" y="-16344"/>
            <a:ext cx="4867247" cy="2298926"/>
          </a:xfrm>
          <a:custGeom>
            <a:avLst/>
            <a:gdLst>
              <a:gd name="connsiteX0" fmla="*/ 4863309 w 4864578"/>
              <a:gd name="connsiteY0" fmla="*/ 195599 h 2298926"/>
              <a:gd name="connsiteX1" fmla="*/ 857334 w 4864578"/>
              <a:gd name="connsiteY1" fmla="*/ 2170644 h 2298926"/>
              <a:gd name="connsiteX2" fmla="*/ 292129 w 4864578"/>
              <a:gd name="connsiteY2" fmla="*/ 2164293 h 2298926"/>
              <a:gd name="connsiteX3" fmla="*/ 113041 w 4864578"/>
              <a:gd name="connsiteY3" fmla="*/ 1964884 h 2298926"/>
              <a:gd name="connsiteX4" fmla="*/ 104150 w 4864578"/>
              <a:gd name="connsiteY4" fmla="*/ 1947102 h 2298926"/>
              <a:gd name="connsiteX5" fmla="*/ 162577 w 4864578"/>
              <a:gd name="connsiteY5" fmla="*/ 1418730 h 2298926"/>
              <a:gd name="connsiteX6" fmla="*/ 395009 w 4864578"/>
              <a:gd name="connsiteY6" fmla="*/ 1230751 h 2298926"/>
              <a:gd name="connsiteX7" fmla="*/ 395009 w 4864578"/>
              <a:gd name="connsiteY7" fmla="*/ 1230751 h 2298926"/>
              <a:gd name="connsiteX8" fmla="*/ 2865403 w 4864578"/>
              <a:gd name="connsiteY8" fmla="*/ 12701 h 2298926"/>
              <a:gd name="connsiteX9" fmla="*/ 2779034 w 4864578"/>
              <a:gd name="connsiteY9" fmla="*/ 12701 h 2298926"/>
              <a:gd name="connsiteX10" fmla="*/ 377227 w 4864578"/>
              <a:gd name="connsiteY10" fmla="*/ 1197728 h 2298926"/>
              <a:gd name="connsiteX11" fmla="*/ 133363 w 4864578"/>
              <a:gd name="connsiteY11" fmla="*/ 1394597 h 2298926"/>
              <a:gd name="connsiteX12" fmla="*/ 12701 w 4864578"/>
              <a:gd name="connsiteY12" fmla="*/ 1660054 h 2298926"/>
              <a:gd name="connsiteX13" fmla="*/ 12701 w 4864578"/>
              <a:gd name="connsiteY13" fmla="*/ 1780715 h 2298926"/>
              <a:gd name="connsiteX14" fmla="*/ 69857 w 4864578"/>
              <a:gd name="connsiteY14" fmla="*/ 1964884 h 2298926"/>
              <a:gd name="connsiteX15" fmla="*/ 78748 w 4864578"/>
              <a:gd name="connsiteY15" fmla="*/ 1982665 h 2298926"/>
              <a:gd name="connsiteX16" fmla="*/ 269267 w 4864578"/>
              <a:gd name="connsiteY16" fmla="*/ 2196046 h 2298926"/>
              <a:gd name="connsiteX17" fmla="*/ 560126 w 4864578"/>
              <a:gd name="connsiteY17" fmla="*/ 2286225 h 2298926"/>
              <a:gd name="connsiteX18" fmla="*/ 873847 w 4864578"/>
              <a:gd name="connsiteY18" fmla="*/ 2204937 h 2298926"/>
              <a:gd name="connsiteX19" fmla="*/ 4863309 w 4864578"/>
              <a:gd name="connsiteY19" fmla="*/ 237513 h 2298926"/>
              <a:gd name="connsiteX20" fmla="*/ 4863309 w 4864578"/>
              <a:gd name="connsiteY20" fmla="*/ 195599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395009" y="1230751"/>
                </a:ln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3A926948-B9C1-4E84-AF0F-40965A13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anchor="t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24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C229411-48AD-4A50-B02E-041030F1896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45189" y="1"/>
            <a:ext cx="6943003" cy="5934621"/>
          </a:xfrm>
          <a:custGeom>
            <a:avLst/>
            <a:gdLst>
              <a:gd name="connsiteX0" fmla="*/ 6940462 w 6943003"/>
              <a:gd name="connsiteY0" fmla="*/ 0 h 5934621"/>
              <a:gd name="connsiteX1" fmla="*/ 6943003 w 6943003"/>
              <a:gd name="connsiteY1" fmla="*/ 0 h 5934621"/>
              <a:gd name="connsiteX2" fmla="*/ 6943003 w 6943003"/>
              <a:gd name="connsiteY2" fmla="*/ 3562350 h 5934621"/>
              <a:gd name="connsiteX3" fmla="*/ 2564043 w 6943003"/>
              <a:gd name="connsiteY3" fmla="*/ 5721350 h 5934621"/>
              <a:gd name="connsiteX4" fmla="*/ 233592 w 6943003"/>
              <a:gd name="connsiteY4" fmla="*/ 4930141 h 5934621"/>
              <a:gd name="connsiteX5" fmla="*/ 213272 w 6943003"/>
              <a:gd name="connsiteY5" fmla="*/ 4889500 h 5934621"/>
              <a:gd name="connsiteX6" fmla="*/ 1004482 w 6943003"/>
              <a:gd name="connsiteY6" fmla="*/ 2559050 h 5934621"/>
              <a:gd name="connsiteX7" fmla="*/ 2136693 w 6943003"/>
              <a:gd name="connsiteY7" fmla="*/ 2000704 h 5934621"/>
              <a:gd name="connsiteX8" fmla="*/ 2183042 w 6943003"/>
              <a:gd name="connsiteY8" fmla="*/ 2039620 h 5934621"/>
              <a:gd name="connsiteX9" fmla="*/ 2473872 w 6943003"/>
              <a:gd name="connsiteY9" fmla="*/ 2129790 h 5934621"/>
              <a:gd name="connsiteX10" fmla="*/ 2787562 w 6943003"/>
              <a:gd name="connsiteY10" fmla="*/ 2048510 h 59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003" h="5934621">
                <a:moveTo>
                  <a:pt x="6940462" y="0"/>
                </a:moveTo>
                <a:lnTo>
                  <a:pt x="6943003" y="0"/>
                </a:lnTo>
                <a:lnTo>
                  <a:pt x="6943003" y="3562350"/>
                </a:lnTo>
                <a:lnTo>
                  <a:pt x="2564043" y="5721350"/>
                </a:lnTo>
                <a:cubicBezTo>
                  <a:pt x="1003212" y="6490971"/>
                  <a:pt x="233592" y="4930141"/>
                  <a:pt x="233592" y="4930141"/>
                </a:cubicBezTo>
                <a:lnTo>
                  <a:pt x="213272" y="4889500"/>
                </a:lnTo>
                <a:cubicBezTo>
                  <a:pt x="-556348" y="3328670"/>
                  <a:pt x="1004482" y="2559050"/>
                  <a:pt x="1004482" y="2559050"/>
                </a:cubicBezTo>
                <a:lnTo>
                  <a:pt x="2136693" y="2000704"/>
                </a:lnTo>
                <a:lnTo>
                  <a:pt x="2183042" y="2039620"/>
                </a:lnTo>
                <a:cubicBezTo>
                  <a:pt x="2251622" y="2086610"/>
                  <a:pt x="2349412" y="2129790"/>
                  <a:pt x="2473872" y="2129790"/>
                </a:cubicBezTo>
                <a:cubicBezTo>
                  <a:pt x="2564042" y="2129790"/>
                  <a:pt x="2668182" y="2108200"/>
                  <a:pt x="2787562" y="204851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44" y="453050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E3EED1-7BB3-4B75-BCA9-1C1223740B3C}"/>
              </a:ext>
            </a:extLst>
          </p:cNvPr>
          <p:cNvSpPr/>
          <p:nvPr/>
        </p:nvSpPr>
        <p:spPr>
          <a:xfrm>
            <a:off x="8704586" y="5422906"/>
            <a:ext cx="736600" cy="736600"/>
          </a:xfrm>
          <a:custGeom>
            <a:avLst/>
            <a:gdLst>
              <a:gd name="connsiteX0" fmla="*/ 372104 w 736600"/>
              <a:gd name="connsiteY0" fmla="*/ 731514 h 736600"/>
              <a:gd name="connsiteX1" fmla="*/ 731514 w 736600"/>
              <a:gd name="connsiteY1" fmla="*/ 372104 h 736600"/>
              <a:gd name="connsiteX2" fmla="*/ 372104 w 736600"/>
              <a:gd name="connsiteY2" fmla="*/ 12694 h 736600"/>
              <a:gd name="connsiteX3" fmla="*/ 12694 w 736600"/>
              <a:gd name="connsiteY3" fmla="*/ 372104 h 736600"/>
              <a:gd name="connsiteX4" fmla="*/ 372104 w 736600"/>
              <a:gd name="connsiteY4" fmla="*/ 731514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00" h="736600">
                <a:moveTo>
                  <a:pt x="372104" y="731514"/>
                </a:moveTo>
                <a:cubicBezTo>
                  <a:pt x="570224" y="731514"/>
                  <a:pt x="731514" y="570224"/>
                  <a:pt x="731514" y="372104"/>
                </a:cubicBezTo>
                <a:cubicBezTo>
                  <a:pt x="731514" y="173984"/>
                  <a:pt x="570224" y="12694"/>
                  <a:pt x="372104" y="12694"/>
                </a:cubicBezTo>
                <a:cubicBezTo>
                  <a:pt x="173984" y="12694"/>
                  <a:pt x="12694" y="173984"/>
                  <a:pt x="12694" y="372104"/>
                </a:cubicBezTo>
                <a:cubicBezTo>
                  <a:pt x="12694" y="570224"/>
                  <a:pt x="173984" y="731514"/>
                  <a:pt x="372104" y="731514"/>
                </a:cubicBezTo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9016A5F-A55B-4605-B66C-5C6E2BF4919F}"/>
              </a:ext>
            </a:extLst>
          </p:cNvPr>
          <p:cNvSpPr/>
          <p:nvPr/>
        </p:nvSpPr>
        <p:spPr>
          <a:xfrm>
            <a:off x="9659429" y="3776986"/>
            <a:ext cx="2540000" cy="2628900"/>
          </a:xfrm>
          <a:custGeom>
            <a:avLst/>
            <a:gdLst>
              <a:gd name="connsiteX0" fmla="*/ 2528761 w 2540000"/>
              <a:gd name="connsiteY0" fmla="*/ 12694 h 2628900"/>
              <a:gd name="connsiteX1" fmla="*/ 487871 w 2540000"/>
              <a:gd name="connsiteY1" fmla="*/ 1018534 h 2628900"/>
              <a:gd name="connsiteX2" fmla="*/ 113221 w 2540000"/>
              <a:gd name="connsiteY2" fmla="*/ 2120894 h 2628900"/>
              <a:gd name="connsiteX3" fmla="*/ 127191 w 2540000"/>
              <a:gd name="connsiteY3" fmla="*/ 2148834 h 2628900"/>
              <a:gd name="connsiteX4" fmla="*/ 1229551 w 2540000"/>
              <a:gd name="connsiteY4" fmla="*/ 2523484 h 2628900"/>
              <a:gd name="connsiteX5" fmla="*/ 2528761 w 2540000"/>
              <a:gd name="connsiteY5" fmla="*/ 1883404 h 2628900"/>
              <a:gd name="connsiteX6" fmla="*/ 2528761 w 2540000"/>
              <a:gd name="connsiteY6" fmla="*/ 12694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0000" h="2628900">
                <a:moveTo>
                  <a:pt x="2528761" y="12694"/>
                </a:moveTo>
                <a:lnTo>
                  <a:pt x="487871" y="1018534"/>
                </a:lnTo>
                <a:cubicBezTo>
                  <a:pt x="487871" y="1018534"/>
                  <a:pt x="-249999" y="1383024"/>
                  <a:pt x="113221" y="2120894"/>
                </a:cubicBezTo>
                <a:lnTo>
                  <a:pt x="127191" y="2148834"/>
                </a:lnTo>
                <a:cubicBezTo>
                  <a:pt x="127191" y="2148834"/>
                  <a:pt x="491681" y="2886705"/>
                  <a:pt x="1229551" y="2523484"/>
                </a:cubicBezTo>
                <a:lnTo>
                  <a:pt x="2528761" y="1883404"/>
                </a:lnTo>
                <a:lnTo>
                  <a:pt x="2528761" y="12694"/>
                </a:lnTo>
                <a:close/>
              </a:path>
            </a:pathLst>
          </a:custGeom>
          <a:solidFill>
            <a:schemeClr val="accent3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9DBE4B29-4897-4A3A-B883-A887BCDA3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4420" y="3955665"/>
            <a:ext cx="4367531" cy="524711"/>
          </a:xfrm>
        </p:spPr>
        <p:txBody>
          <a:bodyPr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August Bergqvist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0EF4532A-9AB5-4545-A83D-BD0E396357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420" y="4633361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Phone: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D579A1F5-9180-47FE-A31B-4E37384383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420" y="4892976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678 555-0128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71BBF4E8-67FF-4A65-9EC1-AE832CEBE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420" y="5334299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Email: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420" y="5593914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BERGQVIST@EXAMPLE.COM</a:t>
            </a:r>
          </a:p>
        </p:txBody>
      </p:sp>
      <p:sp>
        <p:nvSpPr>
          <p:cNvPr id="3" name="Graphic 23">
            <a:extLst>
              <a:ext uri="{FF2B5EF4-FFF2-40B4-BE49-F238E27FC236}">
                <a16:creationId xmlns:a16="http://schemas.microsoft.com/office/drawing/2014/main" id="{7E62A657-0B76-4081-A698-3C47F1AFC78E}"/>
              </a:ext>
            </a:extLst>
          </p:cNvPr>
          <p:cNvSpPr/>
          <p:nvPr/>
        </p:nvSpPr>
        <p:spPr>
          <a:xfrm>
            <a:off x="900978" y="1561556"/>
            <a:ext cx="2973890" cy="165305"/>
          </a:xfrm>
          <a:custGeom>
            <a:avLst/>
            <a:gdLst>
              <a:gd name="connsiteX0" fmla="*/ 2914974 w 2973890"/>
              <a:gd name="connsiteY0" fmla="*/ 159367 h 165304"/>
              <a:gd name="connsiteX1" fmla="*/ 70199 w 2973890"/>
              <a:gd name="connsiteY1" fmla="*/ 159367 h 165304"/>
              <a:gd name="connsiteX2" fmla="*/ 8816 w 2973890"/>
              <a:gd name="connsiteY2" fmla="*/ 84344 h 165304"/>
              <a:gd name="connsiteX3" fmla="*/ 8816 w 2973890"/>
              <a:gd name="connsiteY3" fmla="*/ 84344 h 165304"/>
              <a:gd name="connsiteX4" fmla="*/ 70199 w 2973890"/>
              <a:gd name="connsiteY4" fmla="*/ 10593 h 165304"/>
              <a:gd name="connsiteX5" fmla="*/ 2913916 w 2973890"/>
              <a:gd name="connsiteY5" fmla="*/ 10593 h 165304"/>
              <a:gd name="connsiteX6" fmla="*/ 2975298 w 2973890"/>
              <a:gd name="connsiteY6" fmla="*/ 84344 h 165304"/>
              <a:gd name="connsiteX7" fmla="*/ 2975298 w 2973890"/>
              <a:gd name="connsiteY7" fmla="*/ 84344 h 165304"/>
              <a:gd name="connsiteX8" fmla="*/ 2914974 w 2973890"/>
              <a:gd name="connsiteY8" fmla="*/ 159367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890" h="165304">
                <a:moveTo>
                  <a:pt x="2914974" y="159367"/>
                </a:moveTo>
                <a:lnTo>
                  <a:pt x="70199" y="159367"/>
                </a:lnTo>
                <a:cubicBezTo>
                  <a:pt x="36333" y="159367"/>
                  <a:pt x="8816" y="125034"/>
                  <a:pt x="8816" y="84344"/>
                </a:cubicBezTo>
                <a:lnTo>
                  <a:pt x="8816" y="84344"/>
                </a:lnTo>
                <a:cubicBezTo>
                  <a:pt x="8816" y="43654"/>
                  <a:pt x="36333" y="10593"/>
                  <a:pt x="70199" y="10593"/>
                </a:cubicBezTo>
                <a:lnTo>
                  <a:pt x="2913916" y="10593"/>
                </a:lnTo>
                <a:cubicBezTo>
                  <a:pt x="2947782" y="10593"/>
                  <a:pt x="2975298" y="43654"/>
                  <a:pt x="2975298" y="84344"/>
                </a:cubicBezTo>
                <a:lnTo>
                  <a:pt x="2975298" y="84344"/>
                </a:lnTo>
                <a:cubicBezTo>
                  <a:pt x="2976357" y="125034"/>
                  <a:pt x="2948840" y="159367"/>
                  <a:pt x="2914974" y="15936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5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51D0359-A547-4B21-8850-06B9F1CDF9CE}"/>
              </a:ext>
            </a:extLst>
          </p:cNvPr>
          <p:cNvSpPr/>
          <p:nvPr userDrawn="1"/>
        </p:nvSpPr>
        <p:spPr>
          <a:xfrm>
            <a:off x="7172412" y="-12694"/>
            <a:ext cx="4978400" cy="2133600"/>
          </a:xfrm>
          <a:custGeom>
            <a:avLst/>
            <a:gdLst>
              <a:gd name="connsiteX0" fmla="*/ 2517688 w 4978400"/>
              <a:gd name="connsiteY0" fmla="*/ 12694 h 2133600"/>
              <a:gd name="connsiteX1" fmla="*/ 371388 w 4978400"/>
              <a:gd name="connsiteY1" fmla="*/ 1070604 h 2133600"/>
              <a:gd name="connsiteX2" fmla="*/ 72938 w 4978400"/>
              <a:gd name="connsiteY2" fmla="*/ 1812284 h 2133600"/>
              <a:gd name="connsiteX3" fmla="*/ 81828 w 4978400"/>
              <a:gd name="connsiteY3" fmla="*/ 1830064 h 2133600"/>
              <a:gd name="connsiteX4" fmla="*/ 851448 w 4978400"/>
              <a:gd name="connsiteY4" fmla="*/ 2044694 h 2133600"/>
              <a:gd name="connsiteX5" fmla="*/ 4970058 w 4978400"/>
              <a:gd name="connsiteY5" fmla="*/ 12694 h 2133600"/>
              <a:gd name="connsiteX6" fmla="*/ 2517688 w 4978400"/>
              <a:gd name="connsiteY6" fmla="*/ 12694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400" h="2133600">
                <a:moveTo>
                  <a:pt x="2517688" y="12694"/>
                </a:moveTo>
                <a:lnTo>
                  <a:pt x="371388" y="1070604"/>
                </a:lnTo>
                <a:cubicBezTo>
                  <a:pt x="371388" y="1070604"/>
                  <a:pt x="-163282" y="1334764"/>
                  <a:pt x="72938" y="1812284"/>
                </a:cubicBezTo>
                <a:lnTo>
                  <a:pt x="81828" y="1830064"/>
                </a:lnTo>
                <a:cubicBezTo>
                  <a:pt x="81828" y="1830064"/>
                  <a:pt x="316778" y="2307584"/>
                  <a:pt x="851448" y="2044694"/>
                </a:cubicBezTo>
                <a:lnTo>
                  <a:pt x="4970058" y="12694"/>
                </a:lnTo>
                <a:lnTo>
                  <a:pt x="2517688" y="12694"/>
                </a:lnTo>
                <a:close/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37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BCD5243-C973-44F2-88E8-A4A6E3387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3629300" cy="94619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b="1" i="0"/>
            </a:lvl1pPr>
          </a:lstStyle>
          <a:p>
            <a:pPr marL="228600" lvl="0" indent="-22860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0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F9C60-0FED-4965-A9BC-CE69886A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9F2410-4015-48DB-BB4D-B5944D8C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44F5F26-1B35-405A-AD75-5DFF48CF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34448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7B996D2-06BA-413A-BDEE-428A188D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012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4B91177-A100-491C-B5EF-BC77E2E33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4"/>
            <a:ext cx="5157787" cy="42108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6758D2F-C9AC-4514-B48E-2863E8DD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3458"/>
            <a:ext cx="5157787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633C3A9F-17E4-45DF-8DB7-7A55846AA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417908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C19AB308-7C32-46C9-B8DB-AA96B7ED0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23458"/>
            <a:ext cx="5183188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3384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D5AE8A8-E027-4529-A5B7-4D355C71E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538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FB3E4803-F2CA-4138-9997-6108BFDFE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8110" y="1825624"/>
            <a:ext cx="5181600" cy="392924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8867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8E328517-DD21-40E0-B948-B25B366BD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2305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28A6791-A2CB-40CE-AEF5-A729106D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653212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75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Graphic 19">
            <a:extLst>
              <a:ext uri="{FF2B5EF4-FFF2-40B4-BE49-F238E27FC236}">
                <a16:creationId xmlns:a16="http://schemas.microsoft.com/office/drawing/2014/main" id="{436C4D92-1746-4D54-8232-468DFF66CF79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E77FD51D-3B1F-4D51-8A61-6CF82227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564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41415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58168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358" y="5816819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290" y="5816819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60" r:id="rId4"/>
    <p:sldLayoutId id="2147483651" r:id="rId5"/>
    <p:sldLayoutId id="2147483661" r:id="rId6"/>
    <p:sldLayoutId id="2147483662" r:id="rId7"/>
    <p:sldLayoutId id="2147483652" r:id="rId8"/>
    <p:sldLayoutId id="2147483663" r:id="rId9"/>
    <p:sldLayoutId id="2147483665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3" r:id="rId16"/>
    <p:sldLayoutId id="2147483674" r:id="rId17"/>
    <p:sldLayoutId id="2147483664" r:id="rId18"/>
    <p:sldLayoutId id="2147483672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44715" y="3922763"/>
            <a:ext cx="6801789" cy="1517356"/>
          </a:xfrm>
        </p:spPr>
        <p:txBody>
          <a:bodyPr/>
          <a:lstStyle/>
          <a:p>
            <a:r>
              <a:rPr lang="en-US" sz="3600" dirty="0"/>
              <a:t>How </a:t>
            </a:r>
            <a:r>
              <a:rPr lang="en-US" sz="3600" dirty="0" smtClean="0"/>
              <a:t>to use the </a:t>
            </a:r>
            <a:br>
              <a:rPr lang="en-US" sz="3600" dirty="0" smtClean="0"/>
            </a:br>
            <a:r>
              <a:rPr lang="en-US" sz="5400" dirty="0" err="1" smtClean="0"/>
              <a:t>Solh</a:t>
            </a:r>
            <a:r>
              <a:rPr lang="en-US" sz="5400" dirty="0"/>
              <a:t> </a:t>
            </a:r>
            <a:r>
              <a:rPr lang="en-US" sz="5400" dirty="0" smtClean="0"/>
              <a:t>Organizational Dashboard</a:t>
            </a:r>
            <a:endParaRPr lang="ru-RU" sz="5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30" y="2098916"/>
            <a:ext cx="1667935" cy="66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1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1857254" y="2316706"/>
            <a:ext cx="8462402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First, let’s help you create your credentials</a:t>
            </a:r>
            <a:endParaRPr lang="en-US" sz="5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02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600" y="303273"/>
            <a:ext cx="2455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STEP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8640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Check your inbox for mail from </a:t>
            </a:r>
            <a:r>
              <a:rPr lang="en-GB" sz="2400" dirty="0" err="1">
                <a:latin typeface="Georgia" panose="02040502050405020303" pitchFamily="18" charset="0"/>
              </a:rPr>
              <a:t>Solh</a:t>
            </a:r>
            <a:r>
              <a:rPr lang="en-GB" sz="2400" dirty="0">
                <a:latin typeface="Georgia" panose="02040502050405020303" pitchFamily="18" charset="0"/>
              </a:rPr>
              <a:t> Wellness. Open the mail and click on ‘Click here’. </a:t>
            </a:r>
          </a:p>
        </p:txBody>
      </p:sp>
      <p:pic>
        <p:nvPicPr>
          <p:cNvPr id="1026" name="Picture 2" descr="https://lh7-us.googleusercontent.com/5UYxxjLymk5xIagv-sBk_L66qftR8-TD-qwtZFdrlQ23_t991lXJpn9_mqbNnXdDJvZHDmNWdzwq0JWxp5rcR7ra6rNWYrowOf6vve-ffSsonuM6npRsIIGtQDsJvC2VO6LKFfMRxrHBSaL8aOzX-u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49" b="7081"/>
          <a:stretch/>
        </p:blipFill>
        <p:spPr bwMode="auto">
          <a:xfrm>
            <a:off x="1326281" y="2223398"/>
            <a:ext cx="8505412" cy="39585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50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600" y="303273"/>
            <a:ext cx="2455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STEP </a:t>
            </a:r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2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8640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This page will open up. Use it to create your password. </a:t>
            </a:r>
          </a:p>
        </p:txBody>
      </p:sp>
      <p:pic>
        <p:nvPicPr>
          <p:cNvPr id="2052" name="Picture 4" descr="https://lh7-us.googleusercontent.com/BDyB9VOkffOnq08337pDfpYolvnfBh393IWcuTv9PLiFfX5cu7OGGoNtGKiUp_-QISeNyDDZ3E42mz4IbCuadA0xkPEw-ZyVkI0aNiM2gwjObLi3D4ekF_U_ODtt3gIdp9wzERV1OjpgldVwgX6U3D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7" b="5916"/>
          <a:stretch/>
        </p:blipFill>
        <p:spPr bwMode="auto">
          <a:xfrm>
            <a:off x="1258600" y="2134146"/>
            <a:ext cx="8640774" cy="38955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5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600" y="303273"/>
            <a:ext cx="2455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STEP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8640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After successfully creating a password, you will be redirected to the SMP* login page.</a:t>
            </a:r>
            <a:endParaRPr lang="en-GB" sz="2400" dirty="0">
              <a:latin typeface="Georgia" panose="02040502050405020303" pitchFamily="18" charset="0"/>
            </a:endParaRPr>
          </a:p>
        </p:txBody>
      </p:sp>
      <p:pic>
        <p:nvPicPr>
          <p:cNvPr id="3076" name="Picture 4" descr="https://lh7-us.googleusercontent.com/ON8LyzzV8-9ipPoRf9FWnl3Sdz0CSenSajt4X0hwVSQG-pLWcdyqHQuxuj4pP33Azd9sqhCRA3IpZLEW7PRjTpiysmcTfVHNxKKyXnP-dDXWgKBRR4t8t_7KnQeQ1_lYoRhiZkoe4G1d8TUblYKNx3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1" b="5948"/>
          <a:stretch/>
        </p:blipFill>
        <p:spPr bwMode="auto">
          <a:xfrm>
            <a:off x="1258599" y="2060815"/>
            <a:ext cx="8296217" cy="37833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9088" y="5999381"/>
            <a:ext cx="8760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Note:</a:t>
            </a:r>
            <a:r>
              <a:rPr lang="en-GB" sz="1600" dirty="0"/>
              <a:t> Use the </a:t>
            </a:r>
            <a:r>
              <a:rPr lang="en-GB" sz="1600" dirty="0" smtClean="0"/>
              <a:t>Email ID </a:t>
            </a:r>
            <a:r>
              <a:rPr lang="en-GB" sz="1600" dirty="0"/>
              <a:t>on which you received the mail to login along with the password that you created (in the 2nd step</a:t>
            </a:r>
            <a:r>
              <a:rPr lang="en-GB" sz="1600" dirty="0" smtClean="0"/>
              <a:t>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24256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600" y="4305432"/>
            <a:ext cx="2455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STEP </a:t>
            </a:r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4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4995361"/>
            <a:ext cx="8640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After successful login, you will be redirected to the O</a:t>
            </a:r>
            <a:r>
              <a:rPr lang="en-GB" sz="2400" dirty="0" smtClean="0">
                <a:latin typeface="Georgia" panose="02040502050405020303" pitchFamily="18" charset="0"/>
              </a:rPr>
              <a:t>rganizational Dashboard</a:t>
            </a:r>
            <a:r>
              <a:rPr lang="en-GB" sz="24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2096" y="979281"/>
            <a:ext cx="8640774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Georgia" panose="02040502050405020303" pitchFamily="18" charset="0"/>
              </a:rPr>
              <a:t>*What </a:t>
            </a:r>
            <a:r>
              <a:rPr lang="en-GB" sz="2400" b="1" dirty="0">
                <a:latin typeface="Georgia" panose="02040502050405020303" pitchFamily="18" charset="0"/>
              </a:rPr>
              <a:t>is SMP</a:t>
            </a:r>
            <a:r>
              <a:rPr lang="en-GB" sz="2400" b="1" dirty="0" smtClean="0">
                <a:latin typeface="Georgia" panose="02040502050405020303" pitchFamily="18" charset="0"/>
              </a:rPr>
              <a:t>?</a:t>
            </a:r>
          </a:p>
          <a:p>
            <a:endParaRPr lang="en-GB" sz="2400" b="1" dirty="0">
              <a:latin typeface="Georgia" panose="02040502050405020303" pitchFamily="18" charset="0"/>
            </a:endParaRPr>
          </a:p>
          <a:p>
            <a:r>
              <a:rPr lang="en-GB" sz="2400" dirty="0">
                <a:latin typeface="Georgia" panose="02040502050405020303" pitchFamily="18" charset="0"/>
              </a:rPr>
              <a:t>SMP or the </a:t>
            </a:r>
            <a:r>
              <a:rPr lang="en-GB" sz="2400" dirty="0" err="1">
                <a:latin typeface="Georgia" panose="02040502050405020303" pitchFamily="18" charset="0"/>
              </a:rPr>
              <a:t>Solh</a:t>
            </a:r>
            <a:r>
              <a:rPr lang="en-GB" sz="2400" dirty="0">
                <a:latin typeface="Georgia" panose="02040502050405020303" pitchFamily="18" charset="0"/>
              </a:rPr>
              <a:t> Management Panel is our backend system. Logging into it with your registered </a:t>
            </a:r>
            <a:r>
              <a:rPr lang="en-GB" sz="2400" dirty="0" smtClean="0">
                <a:latin typeface="Georgia" panose="02040502050405020303" pitchFamily="18" charset="0"/>
              </a:rPr>
              <a:t>Email ID </a:t>
            </a:r>
            <a:r>
              <a:rPr lang="en-GB" sz="2400" dirty="0">
                <a:latin typeface="Georgia" panose="02040502050405020303" pitchFamily="18" charset="0"/>
              </a:rPr>
              <a:t>will give you access to the </a:t>
            </a:r>
            <a:r>
              <a:rPr lang="en-GB" sz="2400" dirty="0" smtClean="0">
                <a:latin typeface="Georgia" panose="02040502050405020303" pitchFamily="18" charset="0"/>
              </a:rPr>
              <a:t>Organizational Dashboard </a:t>
            </a:r>
            <a:r>
              <a:rPr lang="en-GB" sz="2400" dirty="0">
                <a:latin typeface="Georgia" panose="02040502050405020303" pitchFamily="18" charset="0"/>
              </a:rPr>
              <a:t>from where you can customize your organization’s in-app experience and see data reports of your employees</a:t>
            </a:r>
            <a:r>
              <a:rPr lang="en-GB" sz="2400" dirty="0" smtClean="0">
                <a:latin typeface="Georgia" panose="02040502050405020303" pitchFamily="18" charset="0"/>
              </a:rPr>
              <a:t>.</a:t>
            </a:r>
            <a:endParaRPr lang="en-GB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80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36301" y="396456"/>
            <a:ext cx="92241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Once you are logged in, this is what your </a:t>
            </a:r>
            <a:r>
              <a:rPr lang="en-US" sz="3000" b="1" dirty="0" smtClean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screen will look like!</a:t>
            </a:r>
            <a:endParaRPr lang="en-US" sz="30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4098" name="Picture 2" descr="https://lh7-us.googleusercontent.com/ZV2MhPFzqHFU_lWEmn4c_D2nKyDcuIoBXiGoxspJS9XIwJ2x1w9cmJdAEpJfBZ1jjJgZ9GOWpGMax___u1aC19wqcNdflJXUy5Yip-oAcTTtZ2BeHbrdedKs6nlQEtkdGndBrhsjg4yNm5nLirPG-o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6" b="5997"/>
          <a:stretch/>
        </p:blipFill>
        <p:spPr bwMode="auto">
          <a:xfrm>
            <a:off x="1112453" y="1954501"/>
            <a:ext cx="8948026" cy="42274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01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1433188" y="2316706"/>
            <a:ext cx="8947104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Now that you’re logged in, let’s create your profile</a:t>
            </a:r>
            <a:endParaRPr lang="en-US" sz="5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369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36301" y="396456"/>
            <a:ext cx="92241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To set up your profile, go to ‘Basic Details’ and edit and fill details of your organization. </a:t>
            </a:r>
            <a:endParaRPr lang="en-US" sz="30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6146" name="Picture 2" descr="https://lh7-us.googleusercontent.com/7tRzU-yOalxBsLwxTAhxNANN3nh3qXQ2RCkchzKT6Cv4IrMkCB2mLhvXzN3MGvdBFA9KaWgp-U8Ts7206Nv4ak8v8RiOIC1Ee3_HPJoW7ISBxPBqUr19KGfsjc9IlcEXdhwp2APjPSEvotWjBTbDGd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3" b="6474"/>
          <a:stretch/>
        </p:blipFill>
        <p:spPr bwMode="auto">
          <a:xfrm>
            <a:off x="995863" y="2055065"/>
            <a:ext cx="8905053" cy="39443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16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72737" y="621325"/>
            <a:ext cx="4241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Here you can: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49622" y="3144236"/>
            <a:ext cx="4020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400" dirty="0" smtClean="0">
                <a:latin typeface="Georgia" panose="02040502050405020303" pitchFamily="18" charset="0"/>
              </a:rPr>
              <a:t>Select Colour Themes</a:t>
            </a:r>
          </a:p>
        </p:txBody>
      </p:sp>
      <p:pic>
        <p:nvPicPr>
          <p:cNvPr id="7170" name="Picture 2" descr="https://lh7-us.googleusercontent.com/Ug99meMMArltXpLiDkzIP_Ykd-UTro-ttlm6BZlqkGICgRpoczFZy-hDfVkEIfxSRgCf8Msqby07Q1Vq33x70kEh1D8AvQ0owz5aLyFAtACoCkKm0brd6QLd9uEap2K3oob6Kkyto49VLXRQvclxzv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43346" r="35478" b="10074"/>
          <a:stretch/>
        </p:blipFill>
        <p:spPr bwMode="auto">
          <a:xfrm>
            <a:off x="7249622" y="3819756"/>
            <a:ext cx="4400897" cy="17832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72737" y="1668947"/>
            <a:ext cx="4383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400" dirty="0" smtClean="0">
                <a:latin typeface="Georgia" panose="02040502050405020303" pitchFamily="18" charset="0"/>
              </a:rPr>
              <a:t>Add Teams and Locations</a:t>
            </a:r>
          </a:p>
        </p:txBody>
      </p:sp>
      <p:pic>
        <p:nvPicPr>
          <p:cNvPr id="7172" name="Picture 4" descr="https://lh7-us.googleusercontent.com/IviwPjHmrP53bPl5MCOdLs0_S9Zya-5j92U6pK5G5EG-9Cg6O7xoO8RS-Eix3u0mlnufkWq12m-N_5-w-CoromWvSyG1HjeRdntgX3zbDegIFOx3V4TpTT2TE0zP1QEBbQIKcjxzFc3GTevb9kxr6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7" y="2265893"/>
            <a:ext cx="6124075" cy="33370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60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54672" y="566871"/>
            <a:ext cx="8640774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Georgia" panose="02040502050405020303" pitchFamily="18" charset="0"/>
              </a:rPr>
              <a:t>Some things to keep in mind!</a:t>
            </a:r>
          </a:p>
          <a:p>
            <a:endParaRPr lang="en-GB" sz="2400" b="1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latin typeface="Georgia" panose="02040502050405020303" pitchFamily="18" charset="0"/>
              </a:rPr>
              <a:t>Status </a:t>
            </a:r>
            <a:r>
              <a:rPr lang="en-GB" sz="2400" dirty="0">
                <a:latin typeface="Georgia" panose="02040502050405020303" pitchFamily="18" charset="0"/>
              </a:rPr>
              <a:t>of organization should </a:t>
            </a:r>
            <a:r>
              <a:rPr lang="en-GB" sz="2400" dirty="0" smtClean="0">
                <a:latin typeface="Georgia" panose="02040502050405020303" pitchFamily="18" charset="0"/>
              </a:rPr>
              <a:t>be set to </a:t>
            </a:r>
            <a:r>
              <a:rPr lang="en-GB" sz="2400" dirty="0">
                <a:latin typeface="Georgia" panose="02040502050405020303" pitchFamily="18" charset="0"/>
              </a:rPr>
              <a:t>‘Active</a:t>
            </a:r>
            <a:r>
              <a:rPr lang="en-GB" sz="2400" dirty="0" smtClean="0">
                <a:latin typeface="Georgia" panose="02040502050405020303" pitchFamily="18" charset="0"/>
              </a:rPr>
              <a:t>’.</a:t>
            </a:r>
          </a:p>
          <a:p>
            <a:pPr marL="342900" indent="-342900">
              <a:buFontTx/>
              <a:buChar char="-"/>
            </a:pPr>
            <a:endParaRPr lang="en-GB" sz="2400" dirty="0">
              <a:latin typeface="Georgia" panose="02040502050405020303" pitchFamily="18" charset="0"/>
            </a:endParaRPr>
          </a:p>
          <a:p>
            <a:r>
              <a:rPr lang="en-GB" sz="2400" dirty="0">
                <a:latin typeface="Georgia" panose="02040502050405020303" pitchFamily="18" charset="0"/>
              </a:rPr>
              <a:t>- The ‘Official number’ should be registered on </a:t>
            </a:r>
            <a:r>
              <a:rPr lang="en-GB" sz="2400" dirty="0" err="1">
                <a:latin typeface="Georgia" panose="02040502050405020303" pitchFamily="18" charset="0"/>
              </a:rPr>
              <a:t>Solh</a:t>
            </a:r>
            <a:r>
              <a:rPr lang="en-GB" sz="2400" dirty="0">
                <a:latin typeface="Georgia" panose="02040502050405020303" pitchFamily="18" charset="0"/>
              </a:rPr>
              <a:t> App and  should always remain in an active state. All posts are made exclusively from this particular number.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26563" y="4478409"/>
            <a:ext cx="6496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3E826E"/>
                </a:solidFill>
                <a:latin typeface="Georgia" panose="02040502050405020303" pitchFamily="18" charset="0"/>
              </a:rPr>
              <a:t>Once done, click on ‘Update’ at the top to save your </a:t>
            </a:r>
            <a:r>
              <a:rPr lang="en-GB" sz="2800" b="1" dirty="0" smtClean="0">
                <a:solidFill>
                  <a:srgbClr val="3E826E"/>
                </a:solidFill>
                <a:latin typeface="Georgia" panose="02040502050405020303" pitchFamily="18" charset="0"/>
              </a:rPr>
              <a:t>changes</a:t>
            </a:r>
            <a:r>
              <a:rPr lang="en-GB" sz="2800" b="1" dirty="0">
                <a:solidFill>
                  <a:srgbClr val="3E826E"/>
                </a:solidFill>
                <a:latin typeface="Georgia" panose="02040502050405020303" pitchFamily="18" charset="0"/>
              </a:rPr>
              <a:t>!</a:t>
            </a:r>
            <a:endParaRPr lang="en-GB" sz="2800" b="1" dirty="0" smtClean="0">
              <a:solidFill>
                <a:srgbClr val="3E826E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21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1433188" y="2316706"/>
            <a:ext cx="8947104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How to Let People Into the Organization</a:t>
            </a:r>
            <a:endParaRPr lang="en-US" sz="5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940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600" y="303273"/>
            <a:ext cx="2455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STEP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779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Go to the ‘Users’ tab in the sidebar menu. This screen will open. </a:t>
            </a:r>
          </a:p>
        </p:txBody>
      </p:sp>
      <p:pic>
        <p:nvPicPr>
          <p:cNvPr id="9218" name="Picture 2" descr="https://lh7-us.googleusercontent.com/jfAYZExZz_7YlQyJoTLawGmqNjM-oDWl9rhRNkQTLG7P4Sc7Zi2nNRqbe6Z-x_UE5llSqpebEMDOPMeyQ0G2PqMGcQsUfqlrfbw5Jej1_OQKR-2dBdmP2Gn1FSaVSUV8IijEw6DXeyxdk0FoDlFOaV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6" b="7071"/>
          <a:stretch/>
        </p:blipFill>
        <p:spPr bwMode="auto">
          <a:xfrm>
            <a:off x="1258600" y="2059487"/>
            <a:ext cx="8190200" cy="38235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3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600" y="303273"/>
            <a:ext cx="2455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STEP </a:t>
            </a:r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2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779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Scroll </a:t>
            </a:r>
            <a:r>
              <a:rPr lang="en-GB" sz="2400" dirty="0">
                <a:latin typeface="Georgia" panose="02040502050405020303" pitchFamily="18" charset="0"/>
              </a:rPr>
              <a:t>below, you will find </a:t>
            </a:r>
            <a:r>
              <a:rPr lang="en-GB" sz="2400" dirty="0" smtClean="0">
                <a:latin typeface="Georgia" panose="02040502050405020303" pitchFamily="18" charset="0"/>
              </a:rPr>
              <a:t>the list of </a:t>
            </a:r>
            <a:r>
              <a:rPr lang="en-GB" sz="2400" dirty="0">
                <a:latin typeface="Georgia" panose="02040502050405020303" pitchFamily="18" charset="0"/>
              </a:rPr>
              <a:t>people who have requested to join.</a:t>
            </a:r>
          </a:p>
        </p:txBody>
      </p:sp>
      <p:pic>
        <p:nvPicPr>
          <p:cNvPr id="10242" name="Picture 2" descr="https://lh7-us.googleusercontent.com/homwrYXBIsbrEkV7aTs5KT-Wh0onm3jXQv7C6iQu9Wrl_a-p_ek7Vun2T9nsFG1Hg3_0ZVDpkTQ3ImLxTzDb2-T8aO38QIOMdjXPfol8TEYJRSnI-dR95EPNrh7iwWAP07RsGD43vht8bzavhqXxos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6" b="6250"/>
          <a:stretch/>
        </p:blipFill>
        <p:spPr bwMode="auto">
          <a:xfrm>
            <a:off x="635747" y="2188548"/>
            <a:ext cx="8245198" cy="38873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051235" y="3488055"/>
            <a:ext cx="2856200" cy="1288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b="1" dirty="0" smtClean="0">
                <a:latin typeface="Georgia" panose="02040502050405020303" pitchFamily="18" charset="0"/>
              </a:rPr>
              <a:t>Approve: </a:t>
            </a:r>
            <a:r>
              <a:rPr lang="en-GB" dirty="0" smtClean="0">
                <a:latin typeface="Georgia" panose="02040502050405020303" pitchFamily="18" charset="0"/>
              </a:rPr>
              <a:t>Accept request</a:t>
            </a:r>
            <a:endParaRPr lang="en-GB" b="1" dirty="0" smtClean="0">
              <a:latin typeface="Georgia" panose="020405020504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b="1" dirty="0" smtClean="0">
                <a:latin typeface="Georgia" panose="02040502050405020303" pitchFamily="18" charset="0"/>
              </a:rPr>
              <a:t>Reject: </a:t>
            </a:r>
            <a:r>
              <a:rPr lang="en-GB" dirty="0" smtClean="0">
                <a:latin typeface="Georgia" panose="02040502050405020303" pitchFamily="18" charset="0"/>
              </a:rPr>
              <a:t>Deny request</a:t>
            </a:r>
          </a:p>
          <a:p>
            <a:pPr algn="just">
              <a:lnSpc>
                <a:spcPct val="150000"/>
              </a:lnSpc>
            </a:pPr>
            <a:r>
              <a:rPr lang="en-GB" b="1" dirty="0" smtClean="0">
                <a:latin typeface="Georgia" panose="02040502050405020303" pitchFamily="18" charset="0"/>
              </a:rPr>
              <a:t>Delete: </a:t>
            </a:r>
            <a:r>
              <a:rPr lang="en-GB" dirty="0" smtClean="0">
                <a:latin typeface="Georgia" panose="02040502050405020303" pitchFamily="18" charset="0"/>
              </a:rPr>
              <a:t>Remove request</a:t>
            </a:r>
            <a:endParaRPr lang="en-GB" b="1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1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1578962" y="408397"/>
            <a:ext cx="8174638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Now, let’s look at Content Management</a:t>
            </a:r>
            <a:endParaRPr lang="en-US" sz="5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1266" name="Picture 2" descr="https://lh7-us.googleusercontent.com/N6zJLz-6U2bcqiJeqMDxkoVbYhHtCHHVQ3jDbQ_Q4Ewh4y-5PLFyY_R9O5EhF-M09J5DuBawfypnbE2yHHQRt9H1rcf7FBtNMXvJS1SEcJg2U8ndGvBg6TsLJwD1_vuYneuszDiWUsUhfCBkxU4peq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36" r="83510" b="15783"/>
          <a:stretch/>
        </p:blipFill>
        <p:spPr bwMode="auto">
          <a:xfrm>
            <a:off x="1827726" y="2813217"/>
            <a:ext cx="3300867" cy="31360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06740" y="2839721"/>
            <a:ext cx="4267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Under this you </a:t>
            </a:r>
            <a:r>
              <a:rPr lang="en-GB" sz="2400" dirty="0" smtClean="0">
                <a:latin typeface="Georgia" panose="02040502050405020303" pitchFamily="18" charset="0"/>
              </a:rPr>
              <a:t>can manage:</a:t>
            </a:r>
          </a:p>
          <a:p>
            <a:r>
              <a:rPr lang="en-GB" sz="2400" dirty="0" smtClean="0">
                <a:latin typeface="Georgia" panose="02040502050405020303" pitchFamily="18" charset="0"/>
              </a:rPr>
              <a:t>- Posts</a:t>
            </a:r>
            <a:endParaRPr lang="en-GB" sz="2400" dirty="0">
              <a:latin typeface="Georgia" panose="02040502050405020303" pitchFamily="18" charset="0"/>
            </a:endParaRPr>
          </a:p>
          <a:p>
            <a:r>
              <a:rPr lang="en-GB" sz="2400" dirty="0" smtClean="0">
                <a:latin typeface="Georgia" panose="02040502050405020303" pitchFamily="18" charset="0"/>
              </a:rPr>
              <a:t>- Announcements </a:t>
            </a:r>
            <a:endParaRPr lang="en-GB" sz="2400" dirty="0">
              <a:latin typeface="Georgia" panose="02040502050405020303" pitchFamily="18" charset="0"/>
            </a:endParaRPr>
          </a:p>
          <a:p>
            <a:r>
              <a:rPr lang="en-GB" sz="2400" dirty="0" smtClean="0">
                <a:latin typeface="Georgia" panose="02040502050405020303" pitchFamily="18" charset="0"/>
              </a:rPr>
              <a:t>- Psychological Tests</a:t>
            </a:r>
            <a:endParaRPr lang="en-GB" sz="2400" dirty="0">
              <a:latin typeface="Georgia" panose="02040502050405020303" pitchFamily="18" charset="0"/>
            </a:endParaRPr>
          </a:p>
          <a:p>
            <a:r>
              <a:rPr lang="en-GB" sz="2400" dirty="0" smtClean="0">
                <a:latin typeface="Georgia" panose="02040502050405020303" pitchFamily="18" charset="0"/>
              </a:rPr>
              <a:t>- Banners</a:t>
            </a:r>
            <a:endParaRPr lang="en-GB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532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9" y="303273"/>
            <a:ext cx="5208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1. Managing posts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779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Here you can view all journal posts that have been made in the organization and also create new posts.</a:t>
            </a:r>
          </a:p>
        </p:txBody>
      </p:sp>
      <p:pic>
        <p:nvPicPr>
          <p:cNvPr id="13314" name="Picture 2" descr="https://lh7-us.googleusercontent.com/WHWCmzBBeND0FR7uec1vZmLMfIO_nVrj7wf1Fm2FuLvXVoFZi0pPw48E120a0NvqREi6zhhsKjWH9vBZaPL2w4ZV3y1QvBBRJva6RT9OXAurtuL-rhOyx5zXCEy-fAwhQBU6wSMxVqlst8z5M9gpJG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4" b="6060"/>
          <a:stretch/>
        </p:blipFill>
        <p:spPr bwMode="auto">
          <a:xfrm>
            <a:off x="1258598" y="2213113"/>
            <a:ext cx="8190201" cy="3875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4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9" y="303273"/>
            <a:ext cx="5195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1. Managing posts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779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Here you can view all journal posts that have been made in the organization and also create new posts.</a:t>
            </a:r>
          </a:p>
        </p:txBody>
      </p:sp>
      <p:pic>
        <p:nvPicPr>
          <p:cNvPr id="14338" name="Picture 2" descr="https://lh7-us.googleusercontent.com/H9cY-MZ_vwt2NraBlet7OczBDNyWX5mp_uZCk47oQJQkmQkNdzYsGQ_nGOdPQMXoWKSHjFjPaezx1sPfF_2bCqvDU2JkyzcICyI5A2DYdW2FTZgqc8Gob7l0LXV7IH3XafyPes_pjlfNzknXzjxdWv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8"/>
          <a:stretch/>
        </p:blipFill>
        <p:spPr bwMode="auto">
          <a:xfrm>
            <a:off x="1258599" y="1982902"/>
            <a:ext cx="7863528" cy="36748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218842" y="5882758"/>
            <a:ext cx="9170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Georgia" panose="02040502050405020303" pitchFamily="18" charset="0"/>
              </a:rPr>
              <a:t>Once done, click on ‘</a:t>
            </a:r>
            <a:r>
              <a:rPr lang="en-GB" sz="2000" b="1" dirty="0">
                <a:latin typeface="Georgia" panose="02040502050405020303" pitchFamily="18" charset="0"/>
              </a:rPr>
              <a:t>Publish</a:t>
            </a:r>
            <a:r>
              <a:rPr lang="en-GB" sz="2000" dirty="0">
                <a:latin typeface="Georgia" panose="02040502050405020303" pitchFamily="18" charset="0"/>
              </a:rPr>
              <a:t>’ at the bottom to post (if scheduled, it will get posted at the selected time). </a:t>
            </a:r>
          </a:p>
        </p:txBody>
      </p:sp>
    </p:spTree>
    <p:extLst>
      <p:ext uri="{BB962C8B-B14F-4D97-AF65-F5344CB8AC3E}">
        <p14:creationId xmlns:p14="http://schemas.microsoft.com/office/powerpoint/2010/main" val="5789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9" y="303273"/>
            <a:ext cx="819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2</a:t>
            </a:r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. Managing announcements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8190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Here you can </a:t>
            </a:r>
            <a:r>
              <a:rPr lang="en-GB" sz="2400" dirty="0" smtClean="0">
                <a:latin typeface="Georgia" panose="02040502050405020303" pitchFamily="18" charset="0"/>
              </a:rPr>
              <a:t>view and create announcements to send out to members of your organization. </a:t>
            </a:r>
            <a:endParaRPr lang="en-GB" sz="2400" dirty="0">
              <a:latin typeface="Georgia" panose="02040502050405020303" pitchFamily="18" charset="0"/>
            </a:endParaRPr>
          </a:p>
        </p:txBody>
      </p:sp>
      <p:pic>
        <p:nvPicPr>
          <p:cNvPr id="15362" name="Picture 2" descr="https://lh7-us.googleusercontent.com/q_BNoHrxSU4dvknX6kQfHBq1lLobAa_oZDSII2YQfsebnZBigyPqLn94VoFnUMTUCknnOiOhRBz8LrKv7BH2jgVX8zJoe39BL7aPDWnCedr9VlYyn6YEgUBmQVB3ogF3sz5xNe4vtcgvuiKh3gkMqF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4" b="6933"/>
          <a:stretch/>
        </p:blipFill>
        <p:spPr bwMode="auto">
          <a:xfrm>
            <a:off x="1258599" y="2133601"/>
            <a:ext cx="8481749" cy="39491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85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9" y="303273"/>
            <a:ext cx="819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2</a:t>
            </a:r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. Managing announcements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819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Announcements can be sent out in three ways: </a:t>
            </a:r>
            <a:endParaRPr lang="en-GB" sz="2400" dirty="0">
              <a:latin typeface="Georgia" panose="02040502050405020303" pitchFamily="18" charset="0"/>
            </a:endParaRPr>
          </a:p>
        </p:txBody>
      </p:sp>
      <p:pic>
        <p:nvPicPr>
          <p:cNvPr id="16386" name="Picture 2" descr="https://lh7-us.googleusercontent.com/qf6qaeoVuH2tXT9iuc7_EbFro8XACp3T_4LUClzpM_PjB9C9va8VLRb7DFwYym_ohUcPCK1SelrvLmJ4lUfuvnV2g0UX518CscFb5H-Ah57KvV73_aANk5KOnxJvCqGrVclv5rSU2QvoOMtZqrefsO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25" t="10437" r="28525" b="7071"/>
          <a:stretch/>
        </p:blipFill>
        <p:spPr bwMode="auto">
          <a:xfrm>
            <a:off x="477078" y="2235916"/>
            <a:ext cx="3187456" cy="34078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s://lh7-us.googleusercontent.com/7AefnqnnlN1Erq4WF6POcOfo4BkNXSvI86nPpGQ3_BPwikp8ucVTakrJKeyc7pPHI2WMRHERx8uG4qfka9TpNeJrA5j9FpNjG_WqYTfFCd0ghGuA8ATUOM-VUeMp39MJ_NIplmgS57IsJCh5vio9nT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1" t="11713" r="28370" b="10880"/>
          <a:stretch/>
        </p:blipFill>
        <p:spPr bwMode="auto">
          <a:xfrm>
            <a:off x="4152900" y="2235916"/>
            <a:ext cx="3391558" cy="34078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s://lh7-us.googleusercontent.com/qYtzkA6kyn6mTsE9stVKig0tlZ_-OeT9iEzAIEqiYOkVcstTdD3wBd9_iudM6GEZ8uwbj-LEuS_GN40wDjJ7MDlRW370WE6Y0kRSECVYjIQeMdABKact9SeOmlPinBM5xK8sCF-7ZrxbJN333uGKFhU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5" t="15674" r="28737" b="11563"/>
          <a:stretch/>
        </p:blipFill>
        <p:spPr bwMode="auto">
          <a:xfrm>
            <a:off x="8032823" y="2235915"/>
            <a:ext cx="3573653" cy="34078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7077" y="1789195"/>
            <a:ext cx="1643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As Header</a:t>
            </a:r>
            <a:endParaRPr lang="en-GB" sz="2400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52899" y="1789195"/>
            <a:ext cx="1643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As Pop-up</a:t>
            </a:r>
            <a:endParaRPr lang="en-GB" sz="2400" dirty="0"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2823" y="1789195"/>
            <a:ext cx="2470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As Notification</a:t>
            </a:r>
            <a:endParaRPr lang="en-GB" sz="2400" dirty="0">
              <a:latin typeface="Georgia" panose="0204050205040502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89881" y="5981889"/>
            <a:ext cx="8717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Georgia" panose="02040502050405020303" pitchFamily="18" charset="0"/>
              </a:rPr>
              <a:t>Don’t forget to </a:t>
            </a:r>
            <a:r>
              <a:rPr lang="en-GB" sz="2000" dirty="0" smtClean="0">
                <a:latin typeface="Georgia" panose="02040502050405020303" pitchFamily="18" charset="0"/>
              </a:rPr>
              <a:t>save by clicking </a:t>
            </a:r>
            <a:r>
              <a:rPr lang="en-GB" sz="2000" dirty="0">
                <a:latin typeface="Georgia" panose="02040502050405020303" pitchFamily="18" charset="0"/>
              </a:rPr>
              <a:t>on ‘</a:t>
            </a:r>
            <a:r>
              <a:rPr lang="en-GB" sz="2000" b="1" dirty="0">
                <a:latin typeface="Georgia" panose="02040502050405020303" pitchFamily="18" charset="0"/>
              </a:rPr>
              <a:t>Publish</a:t>
            </a:r>
            <a:r>
              <a:rPr lang="en-GB" sz="2000" dirty="0">
                <a:latin typeface="Georgia" panose="02040502050405020303" pitchFamily="18" charset="0"/>
              </a:rPr>
              <a:t>’ at the bottom once </a:t>
            </a:r>
            <a:r>
              <a:rPr lang="en-GB" sz="2000" dirty="0" smtClean="0">
                <a:latin typeface="Georgia" panose="02040502050405020303" pitchFamily="18" charset="0"/>
              </a:rPr>
              <a:t>done</a:t>
            </a:r>
            <a:r>
              <a:rPr lang="en-GB" sz="2000" dirty="0">
                <a:latin typeface="Georgia" panose="02040502050405020303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2016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8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3. Managing psychological tests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8190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Here you can add new self assessment tests exclusively for members of your organization. </a:t>
            </a:r>
          </a:p>
        </p:txBody>
      </p:sp>
      <p:pic>
        <p:nvPicPr>
          <p:cNvPr id="17410" name="Picture 2" descr="https://lh7-us.googleusercontent.com/yi-lyDGKQYQ55MNIa0x_niN5lTrPClAUKWxP9T3WyKVrnNbxAMi_zbLTA45shBvSRJzQ0f-obeh-XZmPe35LLzHXmH4XvKCQlZqvtk2I_LUiAMqJbg--khO5y6TyeLYoTC5WjFuv22NCcS-GDDcx-u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8" b="6933"/>
          <a:stretch/>
        </p:blipFill>
        <p:spPr bwMode="auto">
          <a:xfrm>
            <a:off x="1258598" y="2031999"/>
            <a:ext cx="8596602" cy="40005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91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8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3. Managing psychological tests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1018602"/>
            <a:ext cx="819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Don’t forget to click ‘Save’ on your changes once done.</a:t>
            </a:r>
            <a:endParaRPr lang="en-GB" sz="2400" dirty="0">
              <a:latin typeface="Georgia" panose="02040502050405020303" pitchFamily="18" charset="0"/>
            </a:endParaRPr>
          </a:p>
        </p:txBody>
      </p:sp>
      <p:pic>
        <p:nvPicPr>
          <p:cNvPr id="18434" name="Picture 2" descr="https://lh7-us.googleusercontent.com/PPmshoj8gsxEDDa8vqIUXVVzEJBQEQORA1nRzkvfTx55ETWzp-45v6zVhUpBAUaqHV0knr5JwLZ0EWrAdIGXYBwuakE8JEC706xvxXG4s-zPyQ7fN-zwlMNymboFmhjswYjWuTd697B1UZJDH6V48c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5" b="6563"/>
          <a:stretch/>
        </p:blipFill>
        <p:spPr bwMode="auto">
          <a:xfrm>
            <a:off x="1258598" y="1790701"/>
            <a:ext cx="8583902" cy="40368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69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8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4</a:t>
            </a:r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. Managing banners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993202"/>
            <a:ext cx="8190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eorgia" panose="02040502050405020303" pitchFamily="18" charset="0"/>
              </a:rPr>
              <a:t>Here you can add banners which appear in the middle of the app. </a:t>
            </a:r>
          </a:p>
        </p:txBody>
      </p:sp>
      <p:pic>
        <p:nvPicPr>
          <p:cNvPr id="19458" name="Picture 2" descr="https://lh7-us.googleusercontent.com/m0AAKf-2FaYUbp1vDpLjvGVYq_Deq8itIZXlPDUcLaeUPNW-k7bizZ_m6kEfoP2IniYhMaKYBKJlB9Sprn5VX6uzGG-HdLqTu9UspSBZQ_6gRMf-J93DatFMf0e4cFyphlAHcHFAv5_jRySbOzPsnx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5" b="7073"/>
          <a:stretch/>
        </p:blipFill>
        <p:spPr bwMode="auto">
          <a:xfrm>
            <a:off x="1258598" y="2120901"/>
            <a:ext cx="9130663" cy="4267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68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8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4</a:t>
            </a:r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. Managing banners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1044002"/>
            <a:ext cx="819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Once done, click on ‘Save Changes’.</a:t>
            </a:r>
            <a:endParaRPr lang="en-GB" sz="2400" dirty="0">
              <a:latin typeface="Georgia" panose="02040502050405020303" pitchFamily="18" charset="0"/>
            </a:endParaRPr>
          </a:p>
        </p:txBody>
      </p:sp>
      <p:pic>
        <p:nvPicPr>
          <p:cNvPr id="20482" name="Picture 2" descr="https://lh7-us.googleusercontent.com/W2SZHTe0thQIn7cuNON3DhoIElFYgRutEzd7dn2cPQveRinq7EBALtK6k8YCIOf9iqEQycOublhBxgFbZ9tV0RO-nEMncBtAxbmJBJDIeMpgPB7InZVEQgsbmgsnECvvyTn2D2vXAdTGz_sRYm4bce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1" b="6458"/>
          <a:stretch/>
        </p:blipFill>
        <p:spPr bwMode="auto">
          <a:xfrm>
            <a:off x="1258598" y="1892301"/>
            <a:ext cx="8731183" cy="41021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44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1471288" y="2519906"/>
            <a:ext cx="8947104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Other Things You Can Do</a:t>
            </a:r>
          </a:p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With the Dashboard</a:t>
            </a:r>
            <a:endParaRPr lang="en-US" sz="5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167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8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1. teams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1044002"/>
            <a:ext cx="819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Open the ‘Teams’ tab to view and manage teams.</a:t>
            </a:r>
            <a:endParaRPr lang="en-GB" sz="2400" dirty="0">
              <a:latin typeface="Georgia" panose="02040502050405020303" pitchFamily="18" charset="0"/>
            </a:endParaRPr>
          </a:p>
        </p:txBody>
      </p:sp>
      <p:pic>
        <p:nvPicPr>
          <p:cNvPr id="21506" name="Picture 2" descr="https://lh7-us.googleusercontent.com/GD6-s15Ai2B9gc7EA8fAHriwdincNqQuR6lDtYepW648qWjoPOOhj1LdIS1oobj9x0q8o82fAw4zRr3SWpjVBP1oQY1_IqIeQCoS7G1eY6g1BVbmWI0HE0Uj52o2HanbHC0GhQuxFAiJrtEjQa1q41Q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b="7052"/>
          <a:stretch/>
        </p:blipFill>
        <p:spPr bwMode="auto">
          <a:xfrm>
            <a:off x="1258598" y="2044700"/>
            <a:ext cx="8330076" cy="38862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2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8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2</a:t>
            </a:r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. groups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1044002"/>
            <a:ext cx="819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Open the ‘Groups’ tab to view and manage support groups.</a:t>
            </a:r>
            <a:endParaRPr lang="en-GB" sz="2400" dirty="0">
              <a:latin typeface="Georgia" panose="02040502050405020303" pitchFamily="18" charset="0"/>
            </a:endParaRPr>
          </a:p>
        </p:txBody>
      </p:sp>
      <p:pic>
        <p:nvPicPr>
          <p:cNvPr id="22530" name="Picture 2" descr="https://lh7-us.googleusercontent.com/U1taaGqjViw9OWAZUGmBStkfVwoO69fA4nNswOcu1rIC4Awle1GqYXBMWRIDUMAj9XchbLOHJ53853JNKl8nJVCmbp6LtGRx3jLYAi7GlisIxZ_kVfABPmkJIdq0-FPUEWqeURYVznayjTtggF4q1o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6" b="6581"/>
          <a:stretch/>
        </p:blipFill>
        <p:spPr bwMode="auto">
          <a:xfrm>
            <a:off x="1258597" y="1943100"/>
            <a:ext cx="8538625" cy="40005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72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8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3. Discounts and offers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1044002"/>
            <a:ext cx="8190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Open the ‘Discounts &amp; Offers’ tab to view currently available discounts on therapies.</a:t>
            </a:r>
            <a:endParaRPr lang="en-GB" sz="2400" dirty="0">
              <a:latin typeface="Georgia" panose="02040502050405020303" pitchFamily="18" charset="0"/>
            </a:endParaRPr>
          </a:p>
        </p:txBody>
      </p:sp>
      <p:pic>
        <p:nvPicPr>
          <p:cNvPr id="23554" name="Picture 2" descr="https://lh7-us.googleusercontent.com/OJjMuaAec_CCP2apghfs9LeVSGBo3wz2exbl9K06jPNcEWemWCvNEX3ywaiYlPTnv3Pu1G5UjhfLoeFX_1uMi5hiC43PktMI6M28HiAOoBObI8EWlQkpo_FvjmQWqiYgtqY9L5Eu3jV8tMRuXr5eeV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7" b="7526"/>
          <a:stretch/>
        </p:blipFill>
        <p:spPr bwMode="auto">
          <a:xfrm>
            <a:off x="1260474" y="2133599"/>
            <a:ext cx="8700566" cy="40483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33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2004688" y="1719806"/>
            <a:ext cx="7761612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Next, let’s discover the Metrics that the </a:t>
            </a:r>
            <a:r>
              <a:rPr lang="en-US" sz="5400" b="1" dirty="0" err="1" smtClean="0">
                <a:solidFill>
                  <a:schemeClr val="accent3">
                    <a:lumMod val="75000"/>
                  </a:schemeClr>
                </a:solidFill>
              </a:rPr>
              <a:t>Solh</a:t>
            </a:r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 Organizational Dashboard</a:t>
            </a:r>
            <a:r>
              <a:rPr lang="en-US" sz="5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gives you!</a:t>
            </a:r>
          </a:p>
        </p:txBody>
      </p:sp>
    </p:spTree>
    <p:extLst>
      <p:ext uri="{BB962C8B-B14F-4D97-AF65-F5344CB8AC3E}">
        <p14:creationId xmlns:p14="http://schemas.microsoft.com/office/powerpoint/2010/main" val="1244386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57382" y="1521081"/>
            <a:ext cx="819019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3E826E"/>
                </a:solidFill>
                <a:latin typeface="Georgia" panose="02040502050405020303" pitchFamily="18" charset="0"/>
              </a:rPr>
              <a:t>Measurability</a:t>
            </a:r>
            <a:r>
              <a:rPr lang="en-GB" sz="2000" dirty="0">
                <a:latin typeface="Georgia" panose="02040502050405020303" pitchFamily="18" charset="0"/>
              </a:rPr>
              <a:t> becomes a very crucial factor when you are implementing any tool for your organization. </a:t>
            </a:r>
            <a:endParaRPr lang="en-GB" sz="2000" dirty="0" smtClean="0">
              <a:latin typeface="Georgia" panose="02040502050405020303" pitchFamily="18" charset="0"/>
            </a:endParaRPr>
          </a:p>
          <a:p>
            <a:endParaRPr lang="en-GB" sz="2000" dirty="0">
              <a:latin typeface="Georgia" panose="02040502050405020303" pitchFamily="18" charset="0"/>
            </a:endParaRPr>
          </a:p>
          <a:p>
            <a:r>
              <a:rPr lang="en-GB" sz="2000" dirty="0" smtClean="0">
                <a:latin typeface="Georgia" panose="02040502050405020303" pitchFamily="18" charset="0"/>
              </a:rPr>
              <a:t>The </a:t>
            </a:r>
            <a:r>
              <a:rPr lang="en-GB" sz="2000" dirty="0">
                <a:latin typeface="Georgia" panose="02040502050405020303" pitchFamily="18" charset="0"/>
              </a:rPr>
              <a:t>measurability built into the </a:t>
            </a:r>
            <a:r>
              <a:rPr lang="en-GB" sz="2000" dirty="0" err="1">
                <a:latin typeface="Georgia" panose="02040502050405020303" pitchFamily="18" charset="0"/>
              </a:rPr>
              <a:t>Solh</a:t>
            </a:r>
            <a:r>
              <a:rPr lang="en-GB" sz="2000" dirty="0">
                <a:latin typeface="Georgia" panose="02040502050405020303" pitchFamily="18" charset="0"/>
              </a:rPr>
              <a:t> system helps </a:t>
            </a:r>
            <a:r>
              <a:rPr lang="en-GB" sz="2000" dirty="0" smtClean="0">
                <a:latin typeface="Georgia" panose="02040502050405020303" pitchFamily="18" charset="0"/>
              </a:rPr>
              <a:t>you:</a:t>
            </a:r>
            <a:endParaRPr lang="en-GB" sz="2000" dirty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Georgia" panose="02040502050405020303" pitchFamily="18" charset="0"/>
              </a:rPr>
              <a:t>See </a:t>
            </a:r>
            <a:r>
              <a:rPr lang="en-GB" sz="2000" b="1" dirty="0" smtClean="0">
                <a:latin typeface="Georgia" panose="02040502050405020303" pitchFamily="18" charset="0"/>
              </a:rPr>
              <a:t>how the platform is being used </a:t>
            </a:r>
            <a:r>
              <a:rPr lang="en-GB" sz="2000" dirty="0" smtClean="0">
                <a:latin typeface="Georgia" panose="02040502050405020303" pitchFamily="18" charset="0"/>
              </a:rPr>
              <a:t>by your employees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Georgia" panose="02040502050405020303" pitchFamily="18" charset="0"/>
              </a:rPr>
              <a:t>Track wellness </a:t>
            </a:r>
            <a:r>
              <a:rPr lang="en-GB" sz="2000" dirty="0" smtClean="0">
                <a:latin typeface="Georgia" panose="02040502050405020303" pitchFamily="18" charset="0"/>
              </a:rPr>
              <a:t>of members of your organization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Georgia" panose="02040502050405020303" pitchFamily="18" charset="0"/>
              </a:rPr>
              <a:t>Use the data to define </a:t>
            </a:r>
            <a:r>
              <a:rPr lang="en-GB" sz="2000" b="1" dirty="0" smtClean="0">
                <a:latin typeface="Georgia" panose="02040502050405020303" pitchFamily="18" charset="0"/>
              </a:rPr>
              <a:t>actionable strategies</a:t>
            </a:r>
            <a:r>
              <a:rPr lang="en-GB" sz="2000" dirty="0" smtClean="0">
                <a:latin typeface="Georgia" panose="02040502050405020303" pitchFamily="18" charset="0"/>
              </a:rPr>
              <a:t> and </a:t>
            </a:r>
            <a:r>
              <a:rPr lang="en-GB" sz="2000" b="1" dirty="0" smtClean="0">
                <a:latin typeface="Georgia" panose="02040502050405020303" pitchFamily="18" charset="0"/>
              </a:rPr>
              <a:t>interventions</a:t>
            </a:r>
            <a:r>
              <a:rPr lang="en-GB" sz="2000" dirty="0" smtClean="0">
                <a:latin typeface="Georgia" panose="02040502050405020303" pitchFamily="18" charset="0"/>
              </a:rPr>
              <a:t> (if required) to improve the existing wellness level of your organization </a:t>
            </a:r>
          </a:p>
          <a:p>
            <a:endParaRPr lang="en-GB" sz="2000" dirty="0">
              <a:latin typeface="Georgia" panose="02040502050405020303" pitchFamily="18" charset="0"/>
            </a:endParaRPr>
          </a:p>
          <a:p>
            <a:r>
              <a:rPr lang="en-GB" sz="2000" dirty="0">
                <a:latin typeface="Georgia" panose="02040502050405020303" pitchFamily="18" charset="0"/>
              </a:rPr>
              <a:t>Discover what metrics come with the </a:t>
            </a:r>
            <a:r>
              <a:rPr lang="en-GB" sz="2000" dirty="0" err="1">
                <a:latin typeface="Georgia" panose="02040502050405020303" pitchFamily="18" charset="0"/>
              </a:rPr>
              <a:t>Solh</a:t>
            </a:r>
            <a:r>
              <a:rPr lang="en-GB" sz="2000" dirty="0">
                <a:latin typeface="Georgia" panose="02040502050405020303" pitchFamily="18" charset="0"/>
              </a:rPr>
              <a:t> Organizational </a:t>
            </a:r>
            <a:r>
              <a:rPr lang="en-GB" sz="2000" dirty="0" smtClean="0">
                <a:latin typeface="Georgia" panose="02040502050405020303" pitchFamily="18" charset="0"/>
              </a:rPr>
              <a:t>Dashboard!</a:t>
            </a:r>
            <a:endParaRPr lang="en-GB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8665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45346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1. Psychological capital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1004246"/>
            <a:ext cx="81901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Georgia" panose="02040502050405020303" pitchFamily="18" charset="0"/>
              </a:rPr>
              <a:t>Every activity you do on the </a:t>
            </a:r>
            <a:r>
              <a:rPr lang="en-GB" sz="2000" dirty="0" err="1">
                <a:latin typeface="Georgia" panose="02040502050405020303" pitchFamily="18" charset="0"/>
              </a:rPr>
              <a:t>Solh</a:t>
            </a:r>
            <a:r>
              <a:rPr lang="en-GB" sz="2000" dirty="0">
                <a:latin typeface="Georgia" panose="02040502050405020303" pitchFamily="18" charset="0"/>
              </a:rPr>
              <a:t> </a:t>
            </a:r>
            <a:r>
              <a:rPr lang="en-GB" sz="2000" dirty="0" smtClean="0">
                <a:latin typeface="Georgia" panose="02040502050405020303" pitchFamily="18" charset="0"/>
              </a:rPr>
              <a:t>app, </a:t>
            </a:r>
            <a:r>
              <a:rPr lang="en-GB" sz="2000" dirty="0">
                <a:latin typeface="Georgia" panose="02040502050405020303" pitchFamily="18" charset="0"/>
              </a:rPr>
              <a:t>like liking a post, reading a blog, putting a comment or sharing something, </a:t>
            </a:r>
            <a:r>
              <a:rPr lang="en-GB" sz="2000" dirty="0" smtClean="0">
                <a:latin typeface="Georgia" panose="02040502050405020303" pitchFamily="18" charset="0"/>
              </a:rPr>
              <a:t>helps you </a:t>
            </a:r>
            <a:r>
              <a:rPr lang="en-GB" sz="2000" dirty="0">
                <a:latin typeface="Georgia" panose="02040502050405020303" pitchFamily="18" charset="0"/>
              </a:rPr>
              <a:t>gain </a:t>
            </a:r>
            <a:r>
              <a:rPr lang="en-GB" sz="2000" dirty="0" smtClean="0">
                <a:latin typeface="Georgia" panose="02040502050405020303" pitchFamily="18" charset="0"/>
              </a:rPr>
              <a:t>points </a:t>
            </a:r>
            <a:r>
              <a:rPr lang="en-GB" sz="2000" dirty="0">
                <a:latin typeface="Georgia" panose="02040502050405020303" pitchFamily="18" charset="0"/>
              </a:rPr>
              <a:t>that we refer to </a:t>
            </a:r>
            <a:r>
              <a:rPr lang="en-GB" sz="2000" dirty="0" smtClean="0">
                <a:latin typeface="Georgia" panose="02040502050405020303" pitchFamily="18" charset="0"/>
              </a:rPr>
              <a:t>as Psychological Capital or </a:t>
            </a:r>
            <a:r>
              <a:rPr lang="en-GB" sz="2000" dirty="0" err="1" smtClean="0">
                <a:solidFill>
                  <a:srgbClr val="3E826E"/>
                </a:solidFill>
                <a:latin typeface="Georgia" panose="02040502050405020303" pitchFamily="18" charset="0"/>
              </a:rPr>
              <a:t>PsyCap</a:t>
            </a:r>
            <a:r>
              <a:rPr lang="en-GB" sz="2000" dirty="0" smtClean="0">
                <a:latin typeface="Georgia" panose="02040502050405020303" pitchFamily="18" charset="0"/>
              </a:rPr>
              <a:t>. </a:t>
            </a:r>
          </a:p>
          <a:p>
            <a:endParaRPr lang="en-GB" sz="2000" dirty="0">
              <a:latin typeface="Georgia" panose="02040502050405020303" pitchFamily="18" charset="0"/>
            </a:endParaRPr>
          </a:p>
          <a:p>
            <a:r>
              <a:rPr lang="en-GB" sz="2000" dirty="0" smtClean="0">
                <a:latin typeface="Georgia" panose="02040502050405020303" pitchFamily="18" charset="0"/>
              </a:rPr>
              <a:t>This metric has been created to help you understand how </a:t>
            </a:r>
            <a:r>
              <a:rPr lang="en-GB" sz="2000" dirty="0">
                <a:latin typeface="Georgia" panose="02040502050405020303" pitchFamily="18" charset="0"/>
              </a:rPr>
              <a:t>different teams and groups </a:t>
            </a:r>
            <a:r>
              <a:rPr lang="en-GB" sz="2000" dirty="0" smtClean="0">
                <a:latin typeface="Georgia" panose="02040502050405020303" pitchFamily="18" charset="0"/>
              </a:rPr>
              <a:t>within your organization are </a:t>
            </a:r>
            <a:r>
              <a:rPr lang="en-GB" sz="2000" dirty="0">
                <a:latin typeface="Georgia" panose="02040502050405020303" pitchFamily="18" charset="0"/>
              </a:rPr>
              <a:t>utilising the platform and </a:t>
            </a:r>
            <a:r>
              <a:rPr lang="en-GB" sz="2000" dirty="0" smtClean="0">
                <a:latin typeface="Georgia" panose="02040502050405020303" pitchFamily="18" charset="0"/>
              </a:rPr>
              <a:t>the steps they are taking on working </a:t>
            </a:r>
            <a:r>
              <a:rPr lang="en-GB" sz="2000" dirty="0">
                <a:latin typeface="Georgia" panose="02040502050405020303" pitchFamily="18" charset="0"/>
              </a:rPr>
              <a:t>towards their </a:t>
            </a:r>
            <a:r>
              <a:rPr lang="en-GB" sz="2000" dirty="0" smtClean="0">
                <a:latin typeface="Georgia" panose="02040502050405020303" pitchFamily="18" charset="0"/>
              </a:rPr>
              <a:t>mental </a:t>
            </a:r>
            <a:r>
              <a:rPr lang="en-GB" sz="2000" dirty="0">
                <a:latin typeface="Georgia" panose="02040502050405020303" pitchFamily="18" charset="0"/>
              </a:rPr>
              <a:t>wellness. </a:t>
            </a:r>
          </a:p>
        </p:txBody>
      </p:sp>
      <p:pic>
        <p:nvPicPr>
          <p:cNvPr id="8" name="Picture 4" descr="https://lh7-us.googleusercontent.com/gSCBko5cE-s9rUGT8a-vFrQElQfGkVoVx8xFRNDnJE_0Mni3NMcHSuwL89ZREcOCqxlr9dwF7J8mjbY07K5X3sZuCLWkBMnGhcD-SQpHUyXQnQtI0osx2BpzCmPLGFLUMnEInmujCVzdOeV--6mj8A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6" t="16894" r="28877" b="6408"/>
          <a:stretch/>
        </p:blipFill>
        <p:spPr bwMode="auto">
          <a:xfrm>
            <a:off x="1377866" y="3631390"/>
            <a:ext cx="3481422" cy="28500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7-us.googleusercontent.com/qRg51-5gkZpIJ2XfGHJwdWX8LlouQMnFKT6_tYCCr8n4cP8wJT5CDxDxosNLsoDj5dyFDuRvJwrMqgb1-spqDwPSY78h5BMPKRd3HaDOrtiXg7iGNc4OEEe3NxS2kaiGzRq0CTg0n_-f3OpK0qDNSM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3" t="33530" r="28848" b="13815"/>
          <a:stretch/>
        </p:blipFill>
        <p:spPr bwMode="auto">
          <a:xfrm>
            <a:off x="5235435" y="3631390"/>
            <a:ext cx="5037448" cy="28500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07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8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2. Mood meter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1" y="1004246"/>
            <a:ext cx="6679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Georgia" panose="02040502050405020303" pitchFamily="18" charset="0"/>
              </a:rPr>
              <a:t>At </a:t>
            </a:r>
            <a:r>
              <a:rPr lang="en-GB" sz="2000" dirty="0" err="1" smtClean="0">
                <a:latin typeface="Georgia" panose="02040502050405020303" pitchFamily="18" charset="0"/>
              </a:rPr>
              <a:t>Solh</a:t>
            </a:r>
            <a:r>
              <a:rPr lang="en-GB" sz="2000" dirty="0" smtClean="0">
                <a:latin typeface="Georgia" panose="02040502050405020303" pitchFamily="18" charset="0"/>
              </a:rPr>
              <a:t>, </a:t>
            </a:r>
            <a:r>
              <a:rPr lang="en-GB" sz="2000" dirty="0">
                <a:latin typeface="Georgia" panose="02040502050405020303" pitchFamily="18" charset="0"/>
              </a:rPr>
              <a:t>Green is Goodness! The </a:t>
            </a:r>
            <a:r>
              <a:rPr lang="en-GB" sz="2000" dirty="0" smtClean="0">
                <a:solidFill>
                  <a:srgbClr val="3E826E"/>
                </a:solidFill>
                <a:latin typeface="Georgia" panose="02040502050405020303" pitchFamily="18" charset="0"/>
              </a:rPr>
              <a:t>Mood Meter</a:t>
            </a:r>
            <a:r>
              <a:rPr lang="en-GB" sz="2000" dirty="0" smtClean="0">
                <a:latin typeface="Georgia" panose="02040502050405020303" pitchFamily="18" charset="0"/>
              </a:rPr>
              <a:t> helps you identify </a:t>
            </a:r>
            <a:r>
              <a:rPr lang="en-GB" sz="2000" dirty="0">
                <a:latin typeface="Georgia" panose="02040502050405020303" pitchFamily="18" charset="0"/>
              </a:rPr>
              <a:t>how happy or sad you </a:t>
            </a:r>
            <a:r>
              <a:rPr lang="en-GB" sz="2000" dirty="0" smtClean="0">
                <a:latin typeface="Georgia" panose="02040502050405020303" pitchFamily="18" charset="0"/>
              </a:rPr>
              <a:t>are by </a:t>
            </a:r>
            <a:r>
              <a:rPr lang="en-GB" sz="2000" dirty="0" err="1" smtClean="0">
                <a:latin typeface="Georgia" panose="02040502050405020303" pitchFamily="18" charset="0"/>
              </a:rPr>
              <a:t>analyzing</a:t>
            </a:r>
            <a:r>
              <a:rPr lang="en-GB" sz="2000" dirty="0" smtClean="0">
                <a:latin typeface="Georgia" panose="02040502050405020303" pitchFamily="18" charset="0"/>
              </a:rPr>
              <a:t> </a:t>
            </a:r>
            <a:r>
              <a:rPr lang="en-GB" sz="2000" dirty="0">
                <a:latin typeface="Georgia" panose="02040502050405020303" pitchFamily="18" charset="0"/>
              </a:rPr>
              <a:t>your daily </a:t>
            </a:r>
            <a:r>
              <a:rPr lang="en-GB" sz="2000" dirty="0" smtClean="0">
                <a:latin typeface="Georgia" panose="02040502050405020303" pitchFamily="18" charset="0"/>
              </a:rPr>
              <a:t>moods and, over a period of time, helps identifies patterns within the same. </a:t>
            </a:r>
          </a:p>
        </p:txBody>
      </p:sp>
      <p:pic>
        <p:nvPicPr>
          <p:cNvPr id="10" name="Picture 6" descr="https://lh7-us.googleusercontent.com/gSCBko5cE-s9rUGT8a-vFrQElQfGkVoVx8xFRNDnJE_0Mni3NMcHSuwL89ZREcOCqxlr9dwF7J8mjbY07K5X3sZuCLWkBMnGhcD-SQpHUyXQnQtI0osx2BpzCmPLGFLUMnEInmujCVzdOeV--6mj8A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25" t="16741" r="1726" b="27987"/>
          <a:stretch/>
        </p:blipFill>
        <p:spPr bwMode="auto">
          <a:xfrm>
            <a:off x="6149890" y="2235352"/>
            <a:ext cx="3298909" cy="40665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58598" y="2447384"/>
            <a:ext cx="43338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Georgia" panose="02040502050405020303" pitchFamily="18" charset="0"/>
              </a:rPr>
              <a:t>From an organizational standpoint, it can help you see how the moods of your employees change from day to day, giving you a measure of the general affect of the people in your organization. </a:t>
            </a:r>
          </a:p>
        </p:txBody>
      </p:sp>
    </p:spTree>
    <p:extLst>
      <p:ext uri="{BB962C8B-B14F-4D97-AF65-F5344CB8AC3E}">
        <p14:creationId xmlns:p14="http://schemas.microsoft.com/office/powerpoint/2010/main" val="127475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fld id="{D495E168-DA5E-4888-8D8A-92B118324C14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8598" y="303273"/>
            <a:ext cx="943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EA6052"/>
                </a:solidFill>
                <a:latin typeface="Stencil" panose="040409050D0802020404" pitchFamily="82" charset="0"/>
              </a:rPr>
              <a:t>3</a:t>
            </a:r>
            <a:r>
              <a:rPr lang="en-US" sz="4000" dirty="0" smtClean="0">
                <a:solidFill>
                  <a:srgbClr val="EA6052"/>
                </a:solidFill>
                <a:latin typeface="Stencil" panose="040409050D0802020404" pitchFamily="82" charset="0"/>
              </a:rPr>
              <a:t>. WELLNESS CLOUD</a:t>
            </a:r>
            <a:endParaRPr lang="en-US" sz="4000" dirty="0">
              <a:solidFill>
                <a:srgbClr val="EA6052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600" y="1004246"/>
            <a:ext cx="81901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Georgia" panose="02040502050405020303" pitchFamily="18" charset="0"/>
              </a:rPr>
              <a:t>Our </a:t>
            </a:r>
            <a:r>
              <a:rPr lang="en-GB" sz="2000" dirty="0" smtClean="0">
                <a:solidFill>
                  <a:srgbClr val="3E826E"/>
                </a:solidFill>
                <a:latin typeface="Georgia" panose="02040502050405020303" pitchFamily="18" charset="0"/>
              </a:rPr>
              <a:t>Wellness Cloud </a:t>
            </a:r>
            <a:r>
              <a:rPr lang="en-GB" sz="2000" dirty="0" smtClean="0">
                <a:latin typeface="Georgia" panose="02040502050405020303" pitchFamily="18" charset="0"/>
              </a:rPr>
              <a:t>shows you the </a:t>
            </a:r>
            <a:r>
              <a:rPr lang="en-GB" sz="2000" dirty="0">
                <a:latin typeface="Georgia" panose="02040502050405020303" pitchFamily="18" charset="0"/>
              </a:rPr>
              <a:t>different </a:t>
            </a:r>
            <a:r>
              <a:rPr lang="en-GB" sz="2000" dirty="0" smtClean="0">
                <a:latin typeface="Georgia" panose="02040502050405020303" pitchFamily="18" charset="0"/>
              </a:rPr>
              <a:t>self assessments </a:t>
            </a:r>
            <a:r>
              <a:rPr lang="en-GB" sz="2000" dirty="0">
                <a:latin typeface="Georgia" panose="02040502050405020303" pitchFamily="18" charset="0"/>
              </a:rPr>
              <a:t>people </a:t>
            </a:r>
            <a:r>
              <a:rPr lang="en-GB" sz="2000" dirty="0" smtClean="0">
                <a:latin typeface="Georgia" panose="02040502050405020303" pitchFamily="18" charset="0"/>
              </a:rPr>
              <a:t>in your organization have taken and presents </a:t>
            </a:r>
            <a:r>
              <a:rPr lang="en-GB" sz="2000" dirty="0">
                <a:latin typeface="Georgia" panose="02040502050405020303" pitchFamily="18" charset="0"/>
              </a:rPr>
              <a:t>the data in a cloud format</a:t>
            </a:r>
            <a:r>
              <a:rPr lang="en-GB" sz="2000" dirty="0" smtClean="0">
                <a:latin typeface="Georgia" panose="02040502050405020303" pitchFamily="18" charset="0"/>
              </a:rPr>
              <a:t>.</a:t>
            </a:r>
          </a:p>
          <a:p>
            <a:endParaRPr lang="en-GB" sz="2000" dirty="0">
              <a:latin typeface="Georgia" panose="02040502050405020303" pitchFamily="18" charset="0"/>
            </a:endParaRPr>
          </a:p>
          <a:p>
            <a:r>
              <a:rPr lang="en-GB" sz="2000" dirty="0" smtClean="0">
                <a:latin typeface="Georgia" panose="02040502050405020303" pitchFamily="18" charset="0"/>
              </a:rPr>
              <a:t>The </a:t>
            </a:r>
            <a:r>
              <a:rPr lang="en-GB" sz="2000" dirty="0">
                <a:latin typeface="Georgia" panose="02040502050405020303" pitchFamily="18" charset="0"/>
              </a:rPr>
              <a:t>greener the </a:t>
            </a:r>
            <a:r>
              <a:rPr lang="en-GB" sz="2000" dirty="0" smtClean="0">
                <a:latin typeface="Georgia" panose="02040502050405020303" pitchFamily="18" charset="0"/>
              </a:rPr>
              <a:t>cloud, </a:t>
            </a:r>
            <a:r>
              <a:rPr lang="en-GB" sz="2000" dirty="0">
                <a:latin typeface="Georgia" panose="02040502050405020303" pitchFamily="18" charset="0"/>
              </a:rPr>
              <a:t>the better </a:t>
            </a:r>
            <a:r>
              <a:rPr lang="en-GB" sz="2000" dirty="0" smtClean="0">
                <a:latin typeface="Georgia" panose="02040502050405020303" pitchFamily="18" charset="0"/>
              </a:rPr>
              <a:t>the overall wellness level. Larger spheres denote </a:t>
            </a:r>
            <a:r>
              <a:rPr lang="en-GB" sz="2000" dirty="0">
                <a:latin typeface="Georgia" panose="02040502050405020303" pitchFamily="18" charset="0"/>
              </a:rPr>
              <a:t>a </a:t>
            </a:r>
            <a:r>
              <a:rPr lang="en-GB" sz="2000" dirty="0" smtClean="0">
                <a:latin typeface="Georgia" panose="02040502050405020303" pitchFamily="18" charset="0"/>
              </a:rPr>
              <a:t>larger </a:t>
            </a:r>
            <a:r>
              <a:rPr lang="en-GB" sz="2000" dirty="0">
                <a:latin typeface="Georgia" panose="02040502050405020303" pitchFamily="18" charset="0"/>
              </a:rPr>
              <a:t>number of people attempting that assessment. Any organization where most of the clouds are on the </a:t>
            </a:r>
            <a:r>
              <a:rPr lang="en-GB" sz="2000" dirty="0" smtClean="0">
                <a:latin typeface="Georgia" panose="02040502050405020303" pitchFamily="18" charset="0"/>
              </a:rPr>
              <a:t>green side reflects – something must be going well! </a:t>
            </a:r>
            <a:endParaRPr lang="en-GB" sz="2000" dirty="0">
              <a:latin typeface="Georgia" panose="02040502050405020303" pitchFamily="18" charset="0"/>
            </a:endParaRPr>
          </a:p>
        </p:txBody>
      </p:sp>
      <p:pic>
        <p:nvPicPr>
          <p:cNvPr id="10" name="Picture 10" descr="https://lh7-us.googleusercontent.com/TIrl13or1dX2OQfYeeGOCcIdTXrXrHzfyjdbhOmuTe_wni1hx4dQSlBWj_FVo0VudmII3y0BZKohKHfMa4soHze00ez09yeJXhvEUSPkXx51sBd_bNrQMsSa33nKW60HNBRpzh5XaTlSUBAkG2TsLM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4" t="25621" r="984" b="8303"/>
          <a:stretch/>
        </p:blipFill>
        <p:spPr bwMode="auto">
          <a:xfrm>
            <a:off x="1371216" y="3443406"/>
            <a:ext cx="6487324" cy="29415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02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4098" y="2749731"/>
            <a:ext cx="5303776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4098016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E826E"/>
      </a:accent1>
      <a:accent2>
        <a:srgbClr val="4A9B82"/>
      </a:accent2>
      <a:accent3>
        <a:srgbClr val="75BDA7"/>
      </a:accent3>
      <a:accent4>
        <a:srgbClr val="7A8C8E"/>
      </a:accent4>
      <a:accent5>
        <a:srgbClr val="84ACB6"/>
      </a:accent5>
      <a:accent6>
        <a:srgbClr val="4A9B82"/>
      </a:accent6>
      <a:hlink>
        <a:srgbClr val="6B9F25"/>
      </a:hlink>
      <a:folHlink>
        <a:srgbClr val="9F6715"/>
      </a:folHlink>
    </a:clrScheme>
    <a:fontScheme name="Custom 7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2000">
              <a:schemeClr val="accent1"/>
            </a:gs>
            <a:gs pos="100000">
              <a:schemeClr val="accent3"/>
            </a:gs>
          </a:gsLst>
          <a:lin ang="0" scaled="1"/>
          <a:tileRect/>
        </a:gra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NBPL_Fun_MO - v6" id="{A0D08BF4-A6B2-4810-A990-861B25D0A27E}" vid="{9CA1A813-01EE-4EED-9E0D-BBBA258A4E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024DF7-0783-4549-86B7-A48B29FBA9C2}">
  <ds:schemaRefs>
    <ds:schemaRef ds:uri="6dc4bcd6-49db-4c07-9060-8acfc67cef9f"/>
    <ds:schemaRef ds:uri="fb0879af-3eba-417a-a55a-ffe6dcd6ca77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sharepoint/v3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6393BED-762D-4FA3-96CF-866F426A04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0F309C-DE10-4641-9043-BB7E781AC4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Fun vacation presentation</Template>
  <TotalTime>0</TotalTime>
  <Words>966</Words>
  <Application>Microsoft Office PowerPoint</Application>
  <PresentationFormat>Widescreen</PresentationFormat>
  <Paragraphs>121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Century Gothic</vt:lpstr>
      <vt:lpstr>Georgia</vt:lpstr>
      <vt:lpstr>Stencil</vt:lpstr>
      <vt:lpstr>Office Theme</vt:lpstr>
      <vt:lpstr>How to use the  Solh Organizational Dashboard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2023-09-18T06:08:23Z</dcterms:created>
  <dcterms:modified xsi:type="dcterms:W3CDTF">2023-11-09T08:12:05Z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